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73" r:id="rId8"/>
    <p:sldId id="274" r:id="rId9"/>
    <p:sldId id="264" r:id="rId10"/>
    <p:sldId id="275" r:id="rId11"/>
    <p:sldId id="282" r:id="rId12"/>
    <p:sldId id="283" r:id="rId13"/>
    <p:sldId id="263" r:id="rId14"/>
    <p:sldId id="276" r:id="rId15"/>
    <p:sldId id="277" r:id="rId16"/>
    <p:sldId id="270" r:id="rId17"/>
    <p:sldId id="265" r:id="rId18"/>
    <p:sldId id="266" r:id="rId19"/>
    <p:sldId id="278" r:id="rId20"/>
    <p:sldId id="284" r:id="rId21"/>
    <p:sldId id="267" r:id="rId22"/>
    <p:sldId id="268" r:id="rId23"/>
    <p:sldId id="271" r:id="rId24"/>
    <p:sldId id="272" r:id="rId25"/>
    <p:sldId id="279" r:id="rId26"/>
    <p:sldId id="280" r:id="rId27"/>
    <p:sldId id="281" r:id="rId28"/>
    <p:sldId id="269" r:id="rId29"/>
    <p:sldId id="25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3.uploads.ru/BdO9t.png" TargetMode="External"/><Relationship Id="rId7" Type="http://schemas.openxmlformats.org/officeDocument/2006/relationships/hyperlink" Target="http://lenagold.narod.ru/fon/clipart/s/svit/svitolk21.png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1.pic4you.ru/allimage/y2012/10-26/12216/2601840.png" TargetMode="External"/><Relationship Id="rId5" Type="http://schemas.openxmlformats.org/officeDocument/2006/relationships/hyperlink" Target="http://img-fotki.yandex.ru/get/6434/136487634.a39/0_d5931_5c31a0b1_XL.png" TargetMode="External"/><Relationship Id="rId4" Type="http://schemas.openxmlformats.org/officeDocument/2006/relationships/hyperlink" Target="http://cs10561.vkontakte.ru/u111299510/-5/x_70c5f3cb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484784"/>
            <a:ext cx="727280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Технологии современного урока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67744" y="404664"/>
            <a:ext cx="554461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Внедрение ФГОС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Обсуждение и решение проблем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916832"/>
            <a:ext cx="5760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Кластер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Стратегия «Идеал»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Стратегия «</a:t>
            </a:r>
            <a:r>
              <a:rPr lang="ru-RU" sz="2800" dirty="0" err="1" smtClean="0"/>
              <a:t>Фишбоун</a:t>
            </a:r>
            <a:r>
              <a:rPr lang="ru-RU" sz="2800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Силовой анализ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Обратный мозговой штурм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Генераторы - критики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21-110517014344-phpapp02/95/slide-12-728.jpg?1305614686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1043608" y="764704"/>
            <a:ext cx="6934200" cy="520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21-110517014344-phpapp02/95/slide-13-728.jpg?1305614686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1259632" y="836712"/>
            <a:ext cx="6934200" cy="520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708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mtClean="0"/>
              <a:t>Кластеры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9263" y="908050"/>
            <a:ext cx="8226425" cy="5400675"/>
            <a:chOff x="708" y="7972"/>
            <a:chExt cx="10417" cy="7927"/>
          </a:xfrm>
        </p:grpSpPr>
        <p:sp>
          <p:nvSpPr>
            <p:cNvPr id="75780" name="Rectangle 3"/>
            <p:cNvSpPr>
              <a:spLocks noChangeArrowheads="1"/>
            </p:cNvSpPr>
            <p:nvPr/>
          </p:nvSpPr>
          <p:spPr bwMode="auto">
            <a:xfrm>
              <a:off x="762" y="9223"/>
              <a:ext cx="2038" cy="4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400" b="1">
                  <a:solidFill>
                    <a:srgbClr val="7030A0"/>
                  </a:solidFill>
                  <a:latin typeface="Calibri" pitchFamily="34" charset="0"/>
                </a:rPr>
                <a:t>поговорки</a:t>
              </a:r>
              <a:endParaRPr lang="ru-RU"/>
            </a:p>
          </p:txBody>
        </p:sp>
        <p:sp>
          <p:nvSpPr>
            <p:cNvPr id="75781" name="Rectangle 4"/>
            <p:cNvSpPr>
              <a:spLocks noChangeArrowheads="1"/>
            </p:cNvSpPr>
            <p:nvPr/>
          </p:nvSpPr>
          <p:spPr bwMode="auto">
            <a:xfrm>
              <a:off x="736" y="9843"/>
              <a:ext cx="2038" cy="4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400" b="1">
                  <a:solidFill>
                    <a:srgbClr val="7030A0"/>
                  </a:solidFill>
                  <a:latin typeface="Calibri" pitchFamily="34" charset="0"/>
                </a:rPr>
                <a:t>пословицы</a:t>
              </a:r>
              <a:endParaRPr lang="ru-RU"/>
            </a:p>
          </p:txBody>
        </p:sp>
        <p:sp>
          <p:nvSpPr>
            <p:cNvPr id="75782" name="Rectangle 5"/>
            <p:cNvSpPr>
              <a:spLocks noChangeArrowheads="1"/>
            </p:cNvSpPr>
            <p:nvPr/>
          </p:nvSpPr>
          <p:spPr bwMode="auto">
            <a:xfrm>
              <a:off x="725" y="10474"/>
              <a:ext cx="2038" cy="4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400" b="1">
                  <a:solidFill>
                    <a:srgbClr val="7030A0"/>
                  </a:solidFill>
                  <a:latin typeface="Calibri" pitchFamily="34" charset="0"/>
                </a:rPr>
                <a:t>прибаутки</a:t>
              </a:r>
              <a:endParaRPr lang="ru-RU"/>
            </a:p>
          </p:txBody>
        </p:sp>
        <p:sp>
          <p:nvSpPr>
            <p:cNvPr id="75783" name="Rectangle 6"/>
            <p:cNvSpPr>
              <a:spLocks noChangeArrowheads="1"/>
            </p:cNvSpPr>
            <p:nvPr/>
          </p:nvSpPr>
          <p:spPr bwMode="auto">
            <a:xfrm>
              <a:off x="708" y="11064"/>
              <a:ext cx="2038" cy="8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400" b="1">
                  <a:solidFill>
                    <a:srgbClr val="7030A0"/>
                  </a:solidFill>
                  <a:latin typeface="Calibri" pitchFamily="34" charset="0"/>
                </a:rPr>
                <a:t>небылицы-перевёртыши</a:t>
              </a:r>
              <a:endParaRPr lang="ru-RU"/>
            </a:p>
          </p:txBody>
        </p:sp>
        <p:sp>
          <p:nvSpPr>
            <p:cNvPr id="75784" name="Rectangle 7"/>
            <p:cNvSpPr>
              <a:spLocks noChangeArrowheads="1"/>
            </p:cNvSpPr>
            <p:nvPr/>
          </p:nvSpPr>
          <p:spPr bwMode="auto">
            <a:xfrm>
              <a:off x="725" y="12123"/>
              <a:ext cx="2038" cy="4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400" b="1">
                  <a:solidFill>
                    <a:srgbClr val="7030A0"/>
                  </a:solidFill>
                  <a:latin typeface="Calibri" pitchFamily="34" charset="0"/>
                </a:rPr>
                <a:t>скороговорки</a:t>
              </a:r>
              <a:endParaRPr lang="ru-RU"/>
            </a:p>
          </p:txBody>
        </p:sp>
        <p:sp>
          <p:nvSpPr>
            <p:cNvPr id="75785" name="Rectangle 8"/>
            <p:cNvSpPr>
              <a:spLocks noChangeArrowheads="1"/>
            </p:cNvSpPr>
            <p:nvPr/>
          </p:nvSpPr>
          <p:spPr bwMode="auto">
            <a:xfrm>
              <a:off x="746" y="12832"/>
              <a:ext cx="2038" cy="4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400" b="1">
                  <a:solidFill>
                    <a:srgbClr val="7030A0"/>
                  </a:solidFill>
                  <a:latin typeface="Calibri" pitchFamily="34" charset="0"/>
                </a:rPr>
                <a:t>загадки</a:t>
              </a:r>
              <a:endParaRPr lang="ru-RU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858" y="7972"/>
              <a:ext cx="10267" cy="7927"/>
              <a:chOff x="858" y="7972"/>
              <a:chExt cx="10267" cy="7927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3011" y="7972"/>
                <a:ext cx="8114" cy="7927"/>
                <a:chOff x="3025" y="7972"/>
                <a:chExt cx="8114" cy="7927"/>
              </a:xfrm>
            </p:grpSpPr>
            <p:sp>
              <p:nvSpPr>
                <p:cNvPr id="75800" name="Rectangle 11"/>
                <p:cNvSpPr>
                  <a:spLocks noChangeArrowheads="1"/>
                </p:cNvSpPr>
                <p:nvPr/>
              </p:nvSpPr>
              <p:spPr bwMode="auto">
                <a:xfrm>
                  <a:off x="7923" y="12028"/>
                  <a:ext cx="755" cy="387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1400" b="1">
                      <a:solidFill>
                        <a:srgbClr val="7030A0"/>
                      </a:solidFill>
                      <a:latin typeface="Calibri" pitchFamily="34" charset="0"/>
                    </a:rPr>
                    <a:t>Собствен-но детский фольклор</a:t>
                  </a:r>
                  <a:endParaRPr lang="ru-RU"/>
                </a:p>
              </p:txBody>
            </p:sp>
            <p:grpSp>
              <p:nvGrpSpPr>
                <p:cNvPr id="5" name="Group 12"/>
                <p:cNvGrpSpPr>
                  <a:grpSpLocks/>
                </p:cNvGrpSpPr>
                <p:nvPr/>
              </p:nvGrpSpPr>
              <p:grpSpPr bwMode="auto">
                <a:xfrm>
                  <a:off x="3025" y="7972"/>
                  <a:ext cx="8114" cy="7642"/>
                  <a:chOff x="3025" y="8257"/>
                  <a:chExt cx="8114" cy="7642"/>
                </a:xfrm>
              </p:grpSpPr>
              <p:sp>
                <p:nvSpPr>
                  <p:cNvPr id="7580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8844" y="12920"/>
                    <a:ext cx="2281" cy="39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ru-RU" sz="1400" b="1">
                        <a:solidFill>
                          <a:srgbClr val="7030A0"/>
                        </a:solidFill>
                        <a:latin typeface="Calibri" pitchFamily="34" charset="0"/>
                      </a:rPr>
                      <a:t>дразнилки</a:t>
                    </a:r>
                    <a:endParaRPr lang="ru-RU"/>
                  </a:p>
                </p:txBody>
              </p:sp>
              <p:sp>
                <p:nvSpPr>
                  <p:cNvPr id="7580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8846" y="13394"/>
                    <a:ext cx="2281" cy="89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ru-RU" sz="1400" b="1">
                        <a:solidFill>
                          <a:srgbClr val="7030A0"/>
                        </a:solidFill>
                        <a:latin typeface="Calibri" pitchFamily="34" charset="0"/>
                      </a:rPr>
                      <a:t>жеребьёвки-сговорки</a:t>
                    </a:r>
                    <a:endParaRPr lang="ru-RU"/>
                  </a:p>
                </p:txBody>
              </p:sp>
              <p:sp>
                <p:nvSpPr>
                  <p:cNvPr id="75804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8858" y="14426"/>
                    <a:ext cx="2281" cy="40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ru-RU" sz="1400" b="1">
                        <a:solidFill>
                          <a:srgbClr val="7030A0"/>
                        </a:solidFill>
                        <a:latin typeface="Calibri" pitchFamily="34" charset="0"/>
                      </a:rPr>
                      <a:t>молчанки</a:t>
                    </a:r>
                    <a:endParaRPr lang="ru-RU"/>
                  </a:p>
                </p:txBody>
              </p:sp>
              <p:grpSp>
                <p:nvGrpSpPr>
                  <p:cNvPr id="6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3025" y="10180"/>
                    <a:ext cx="4833" cy="3367"/>
                    <a:chOff x="3025" y="8546"/>
                    <a:chExt cx="4833" cy="3367"/>
                  </a:xfrm>
                </p:grpSpPr>
                <p:sp>
                  <p:nvSpPr>
                    <p:cNvPr id="75825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76" y="9007"/>
                      <a:ext cx="2022" cy="185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Устное народное творчество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фольклор</a:t>
                      </a:r>
                      <a:endParaRPr lang="ru-RU" sz="1600"/>
                    </a:p>
                  </p:txBody>
                </p:sp>
                <p:sp>
                  <p:nvSpPr>
                    <p:cNvPr id="7582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81" y="8602"/>
                      <a:ext cx="1277" cy="3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детский фольк-лор</a:t>
                      </a:r>
                      <a:endParaRPr lang="ru-RU"/>
                    </a:p>
                  </p:txBody>
                </p:sp>
                <p:sp>
                  <p:nvSpPr>
                    <p:cNvPr id="7582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25" y="8546"/>
                      <a:ext cx="1071" cy="336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Взрос-лый фольк-лор</a:t>
                      </a:r>
                      <a:endParaRPr lang="ru-RU"/>
                    </a:p>
                  </p:txBody>
                </p:sp>
                <p:cxnSp>
                  <p:nvCxnSpPr>
                    <p:cNvPr id="75828" name="AutoShape 2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096" y="9968"/>
                      <a:ext cx="28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5829" name="AutoShape 2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398" y="9968"/>
                      <a:ext cx="277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7580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8858" y="14906"/>
                    <a:ext cx="2281" cy="42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ru-RU" sz="1400" b="1">
                        <a:solidFill>
                          <a:srgbClr val="7030A0"/>
                        </a:solidFill>
                        <a:latin typeface="Calibri" pitchFamily="34" charset="0"/>
                      </a:rPr>
                      <a:t>мирилки</a:t>
                    </a:r>
                    <a:endParaRPr lang="ru-RU"/>
                  </a:p>
                </p:txBody>
              </p:sp>
              <p:sp>
                <p:nvSpPr>
                  <p:cNvPr id="7580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8844" y="15463"/>
                    <a:ext cx="2281" cy="43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ru-RU" sz="1400" b="1">
                        <a:solidFill>
                          <a:srgbClr val="7030A0"/>
                        </a:solidFill>
                        <a:latin typeface="Calibri" pitchFamily="34" charset="0"/>
                      </a:rPr>
                      <a:t>страшилки</a:t>
                    </a:r>
                    <a:endParaRPr lang="ru-RU"/>
                  </a:p>
                </p:txBody>
              </p:sp>
              <p:grpSp>
                <p:nvGrpSpPr>
                  <p:cNvPr id="7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7857" y="8257"/>
                    <a:ext cx="3282" cy="4553"/>
                    <a:chOff x="7857" y="8257"/>
                    <a:chExt cx="3282" cy="4553"/>
                  </a:xfrm>
                </p:grpSpPr>
                <p:sp>
                  <p:nvSpPr>
                    <p:cNvPr id="75814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46" y="8295"/>
                      <a:ext cx="2281" cy="8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колыбельные песни</a:t>
                      </a:r>
                      <a:endParaRPr lang="ru-RU"/>
                    </a:p>
                  </p:txBody>
                </p:sp>
                <p:sp>
                  <p:nvSpPr>
                    <p:cNvPr id="75815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46" y="9322"/>
                      <a:ext cx="2281" cy="50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пестушки</a:t>
                      </a:r>
                      <a:endParaRPr lang="ru-RU"/>
                    </a:p>
                  </p:txBody>
                </p:sp>
                <p:sp>
                  <p:nvSpPr>
                    <p:cNvPr id="75816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58" y="9999"/>
                      <a:ext cx="2281" cy="50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потешки</a:t>
                      </a:r>
                      <a:endParaRPr lang="ru-RU"/>
                    </a:p>
                  </p:txBody>
                </p:sp>
                <p:sp>
                  <p:nvSpPr>
                    <p:cNvPr id="75817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46" y="10671"/>
                      <a:ext cx="2281" cy="63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сказки-шутки</a:t>
                      </a:r>
                      <a:endParaRPr lang="ru-RU"/>
                    </a:p>
                  </p:txBody>
                </p:sp>
                <p:sp>
                  <p:nvSpPr>
                    <p:cNvPr id="75818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44" y="11431"/>
                      <a:ext cx="2281" cy="8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календарный фольклор</a:t>
                      </a:r>
                      <a:endParaRPr lang="ru-RU"/>
                    </a:p>
                  </p:txBody>
                </p:sp>
                <p:sp>
                  <p:nvSpPr>
                    <p:cNvPr id="75819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44" y="12404"/>
                      <a:ext cx="2281" cy="40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считалки</a:t>
                      </a:r>
                      <a:endParaRPr lang="ru-RU"/>
                    </a:p>
                  </p:txBody>
                </p:sp>
                <p:sp>
                  <p:nvSpPr>
                    <p:cNvPr id="75820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57" y="8257"/>
                      <a:ext cx="740" cy="312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материнский фольклор</a:t>
                      </a:r>
                      <a:endParaRPr lang="ru-RU"/>
                    </a:p>
                  </p:txBody>
                </p:sp>
                <p:cxnSp>
                  <p:nvCxnSpPr>
                    <p:cNvPr id="75821" name="AutoShape 32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8597" y="8752"/>
                      <a:ext cx="247" cy="76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5822" name="AutoShape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597" y="9519"/>
                      <a:ext cx="249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5823" name="AutoShape 3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597" y="9519"/>
                      <a:ext cx="261" cy="7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5824" name="AutoShape 3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597" y="9519"/>
                      <a:ext cx="247" cy="144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75809" name="AutoShape 3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8597" y="12028"/>
                    <a:ext cx="247" cy="119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75810" name="AutoShape 3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8597" y="12689"/>
                    <a:ext cx="247" cy="53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75811" name="AutoShape 3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8597" y="13222"/>
                    <a:ext cx="247" cy="9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75812" name="AutoShape 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597" y="13394"/>
                    <a:ext cx="247" cy="103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75813" name="AutoShape 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597" y="13397"/>
                    <a:ext cx="247" cy="206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</p:grpSp>
          <p:sp>
            <p:nvSpPr>
              <p:cNvPr id="75794" name="Rectangle 41"/>
              <p:cNvSpPr>
                <a:spLocks noChangeArrowheads="1"/>
              </p:cNvSpPr>
              <p:nvPr/>
            </p:nvSpPr>
            <p:spPr bwMode="auto">
              <a:xfrm>
                <a:off x="1774" y="13764"/>
                <a:ext cx="2038" cy="98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1400" b="1">
                    <a:solidFill>
                      <a:srgbClr val="7030A0"/>
                    </a:solidFill>
                    <a:latin typeface="Calibri" pitchFamily="34" charset="0"/>
                  </a:rPr>
                  <a:t>народная поэзия</a:t>
                </a:r>
                <a:endParaRPr lang="ru-RU"/>
              </a:p>
            </p:txBody>
          </p:sp>
          <p:sp>
            <p:nvSpPr>
              <p:cNvPr id="75795" name="Rectangle 42"/>
              <p:cNvSpPr>
                <a:spLocks noChangeArrowheads="1"/>
              </p:cNvSpPr>
              <p:nvPr/>
            </p:nvSpPr>
            <p:spPr bwMode="auto">
              <a:xfrm>
                <a:off x="858" y="15036"/>
                <a:ext cx="1685" cy="5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ru-RU" sz="1400" b="1">
                    <a:solidFill>
                      <a:srgbClr val="7030A0"/>
                    </a:solidFill>
                    <a:latin typeface="Calibri" pitchFamily="34" charset="0"/>
                  </a:rPr>
                  <a:t>обрядовая</a:t>
                </a:r>
                <a:endParaRPr lang="ru-RU"/>
              </a:p>
            </p:txBody>
          </p:sp>
          <p:sp>
            <p:nvSpPr>
              <p:cNvPr id="75796" name="Rectangle 43"/>
              <p:cNvSpPr>
                <a:spLocks noChangeArrowheads="1"/>
              </p:cNvSpPr>
              <p:nvPr/>
            </p:nvSpPr>
            <p:spPr bwMode="auto">
              <a:xfrm>
                <a:off x="3104" y="15050"/>
                <a:ext cx="2263" cy="5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1400" b="1">
                    <a:solidFill>
                      <a:srgbClr val="7030A0"/>
                    </a:solidFill>
                    <a:latin typeface="Calibri" pitchFamily="34" charset="0"/>
                  </a:rPr>
                  <a:t>внеобрядовая</a:t>
                </a:r>
                <a:endParaRPr lang="ru-RU"/>
              </a:p>
            </p:txBody>
          </p:sp>
          <p:cxnSp>
            <p:nvCxnSpPr>
              <p:cNvPr id="75797" name="AutoShape 44"/>
              <p:cNvCxnSpPr>
                <a:cxnSpLocks noChangeShapeType="1"/>
              </p:cNvCxnSpPr>
              <p:nvPr/>
            </p:nvCxnSpPr>
            <p:spPr bwMode="auto">
              <a:xfrm flipH="1">
                <a:off x="2057" y="14753"/>
                <a:ext cx="689" cy="28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5798" name="AutoShape 45"/>
              <p:cNvCxnSpPr>
                <a:cxnSpLocks noChangeShapeType="1"/>
              </p:cNvCxnSpPr>
              <p:nvPr/>
            </p:nvCxnSpPr>
            <p:spPr bwMode="auto">
              <a:xfrm>
                <a:off x="2746" y="14753"/>
                <a:ext cx="882" cy="28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5799" name="AutoShape 46"/>
              <p:cNvCxnSpPr>
                <a:cxnSpLocks noChangeShapeType="1"/>
              </p:cNvCxnSpPr>
              <p:nvPr/>
            </p:nvCxnSpPr>
            <p:spPr bwMode="auto">
              <a:xfrm flipH="1">
                <a:off x="2896" y="12525"/>
                <a:ext cx="457" cy="123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75787" name="AutoShape 47"/>
            <p:cNvCxnSpPr>
              <a:cxnSpLocks noChangeShapeType="1"/>
            </p:cNvCxnSpPr>
            <p:nvPr/>
          </p:nvCxnSpPr>
          <p:spPr bwMode="auto">
            <a:xfrm flipH="1">
              <a:off x="2763" y="12212"/>
              <a:ext cx="590" cy="7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5788" name="AutoShape 48"/>
            <p:cNvCxnSpPr>
              <a:cxnSpLocks noChangeShapeType="1"/>
            </p:cNvCxnSpPr>
            <p:nvPr/>
          </p:nvCxnSpPr>
          <p:spPr bwMode="auto">
            <a:xfrm flipH="1">
              <a:off x="2746" y="11962"/>
              <a:ext cx="607" cy="4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5789" name="AutoShape 49"/>
            <p:cNvCxnSpPr>
              <a:cxnSpLocks noChangeShapeType="1"/>
            </p:cNvCxnSpPr>
            <p:nvPr/>
          </p:nvCxnSpPr>
          <p:spPr bwMode="auto">
            <a:xfrm flipH="1" flipV="1">
              <a:off x="2746" y="11501"/>
              <a:ext cx="607" cy="1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5790" name="AutoShape 50"/>
            <p:cNvCxnSpPr>
              <a:cxnSpLocks noChangeShapeType="1"/>
            </p:cNvCxnSpPr>
            <p:nvPr/>
          </p:nvCxnSpPr>
          <p:spPr bwMode="auto">
            <a:xfrm flipH="1" flipV="1">
              <a:off x="2746" y="10857"/>
              <a:ext cx="607" cy="4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5791" name="AutoShape 51"/>
            <p:cNvCxnSpPr>
              <a:cxnSpLocks noChangeShapeType="1"/>
            </p:cNvCxnSpPr>
            <p:nvPr/>
          </p:nvCxnSpPr>
          <p:spPr bwMode="auto">
            <a:xfrm flipH="1" flipV="1">
              <a:off x="2746" y="10219"/>
              <a:ext cx="607" cy="7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5792" name="AutoShape 52"/>
            <p:cNvCxnSpPr>
              <a:cxnSpLocks noChangeShapeType="1"/>
            </p:cNvCxnSpPr>
            <p:nvPr/>
          </p:nvCxnSpPr>
          <p:spPr bwMode="auto">
            <a:xfrm>
              <a:off x="2800" y="9542"/>
              <a:ext cx="553" cy="7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Самостоятельная работа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 самопроверкой по эталону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318022"/>
            <a:ext cx="61926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«Найди ошибку»	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Диктант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Словарная работа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Кроссворды 	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Рассказ по опорному конспекту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Классификация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Логические цепочки, схемы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«Верю, не верю»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Игры-викторины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«Что? Где? Когда?»	</a:t>
            </a: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Включение в систему знаний и повторение.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997839"/>
            <a:ext cx="588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Тест 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Составление таблиц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Задание на соответствие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Группировка материала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Взаимопроверка 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 smtClean="0"/>
              <a:t>Составление кластера</a:t>
            </a:r>
            <a:r>
              <a:rPr lang="ru-RU" sz="2400" dirty="0" smtClean="0"/>
              <a:t>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Решение или составление кроссворда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Метод 6 шляп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Вернисаж 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Презентация	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2474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Простые вопросы: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«Что?», «Сколько?», «Это?» </a:t>
            </a:r>
          </a:p>
          <a:p>
            <a:pPr lvl="0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«Из чего состоит?» и т.д.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72816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Уточняющие вопросы: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«Правильно ли я понял?»</a:t>
            </a:r>
          </a:p>
          <a:p>
            <a:pPr lvl="0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 Иными словами, ты сказал…?»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348880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</a:t>
            </a:r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Практические вопросы: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«Как то, что мы узнали, может применено в жизни?»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996952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</a:t>
            </a:r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Оценочные вопросы: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«Каковы были ваши чувства? « «Что кажется интересным?  « Что кажется понятным?»  </a:t>
            </a:r>
          </a:p>
          <a:p>
            <a:pPr lvl="0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 Что кажется полезным?»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005064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Творческие вопросы: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«Как бы вы изменили?» </a:t>
            </a:r>
          </a:p>
          <a:p>
            <a:pPr lvl="0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 Что бы вы изменили?» «Что можно было бы сделать,  если бы?»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9552" y="260648"/>
            <a:ext cx="8147248" cy="11569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Формирование умения задавать вопросы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4869160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Интерпретационные (объясняющие) вопросы :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«Почему?»</a:t>
            </a:r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 ответ по плану: во-первых, во-вторых, в – третьих.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67600" cy="6334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Тонкие и толстые вопросы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4" y="1196752"/>
          <a:ext cx="7704856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395952"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Тонкие</a:t>
                      </a:r>
                      <a:r>
                        <a:rPr lang="ru-RU" sz="2400" b="1" cap="none" spc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вопросы</a:t>
                      </a:r>
                      <a:endParaRPr lang="ru-RU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Толстые вопросы</a:t>
                      </a:r>
                      <a:endParaRPr lang="ru-RU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4012312">
                <a:tc>
                  <a:txBody>
                    <a:bodyPr/>
                    <a:lstStyle/>
                    <a:p>
                      <a:pPr marL="0" marR="0" indent="0" algn="l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Вопросы, требующие однословного ответа, вопросы репродуктивного плана.</a:t>
                      </a:r>
                    </a:p>
                    <a:p>
                      <a:pPr marL="0" marR="0" indent="0" algn="l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Кто? (Кто автор рассказа…)</a:t>
                      </a:r>
                    </a:p>
                    <a:p>
                      <a:r>
                        <a:rPr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Что?</a:t>
                      </a:r>
                    </a:p>
                    <a:p>
                      <a:r>
                        <a:rPr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Когда?</a:t>
                      </a:r>
                    </a:p>
                    <a:p>
                      <a:r>
                        <a:rPr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звать ...?</a:t>
                      </a:r>
                    </a:p>
                    <a:p>
                      <a:r>
                        <a:rPr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Было ли ...?</a:t>
                      </a:r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Вопросы, требующие размышления, привлечения дополнительных знаний, умения анализировать.</a:t>
                      </a:r>
                    </a:p>
                    <a:p>
                      <a:pPr marL="0" marR="0" indent="0" algn="l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Дайте три объяснения, почему...?</a:t>
                      </a:r>
                    </a:p>
                    <a:p>
                      <a:r>
                        <a:rPr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Объясните, почему...?</a:t>
                      </a:r>
                    </a:p>
                    <a:p>
                      <a:r>
                        <a:rPr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Почему, вы думаете ...?</a:t>
                      </a:r>
                    </a:p>
                    <a:p>
                      <a:r>
                        <a:rPr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вы считаете ...?</a:t>
                      </a:r>
                    </a:p>
                    <a:p>
                      <a:r>
                        <a:rPr lang="ru-RU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чём различие ...?</a:t>
                      </a:r>
                    </a:p>
                    <a:p>
                      <a:pPr marL="0" marR="0" indent="0" algn="l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Приём «Ключевые термины»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38" y="1857375"/>
            <a:ext cx="7786687" cy="2867769"/>
          </a:xfrm>
          <a:prstGeom prst="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6">
                  <a:lumMod val="40000"/>
                  <a:lumOff val="60000"/>
                  <a:alpha val="49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664" y="2420888"/>
          <a:ext cx="6096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Название термина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Моё понимание термина</a:t>
                      </a:r>
                      <a:endParaRPr lang="ru-RU" sz="24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Научная трактовка термина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Рефлексия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41277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Закончи предложение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err="1" smtClean="0"/>
              <a:t>Цветотехника</a:t>
            </a:r>
            <a:r>
              <a:rPr lang="ru-RU" sz="2400" dirty="0" smtClean="0"/>
              <a:t>		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Связь с жизнью	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Свободный микрофон	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Личное отношение к теме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Ответы на вопросы по изученному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Чудо-дерево		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Оценка успешности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«Шесть шляп»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188640"/>
            <a:ext cx="705678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Деятельностный</a:t>
            </a:r>
            <a:r>
              <a:rPr kumimoji="0" lang="ru-RU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метод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обучения – основа современного урока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1772816"/>
            <a:ext cx="6840538" cy="4708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Цель: </a:t>
            </a:r>
            <a:r>
              <a:rPr lang="ru-RU" sz="2000" u="sng" dirty="0"/>
              <a:t>развитие личности ребёнка на основе освоения УУД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000" b="1" dirty="0"/>
              <a:t>Приоритет </a:t>
            </a:r>
            <a:r>
              <a:rPr lang="ru-RU" sz="2000" dirty="0"/>
              <a:t>–умение </a:t>
            </a:r>
            <a:r>
              <a:rPr lang="ru-RU" sz="2000" b="1" i="1" u="sng" dirty="0"/>
              <a:t>самостоятельно</a:t>
            </a:r>
            <a:r>
              <a:rPr lang="ru-RU" sz="2000" dirty="0"/>
              <a:t> решать жизненные задачи</a:t>
            </a:r>
          </a:p>
          <a:p>
            <a:pPr>
              <a:defRPr/>
            </a:pPr>
            <a:r>
              <a:rPr lang="ru-RU" sz="2000" b="1" dirty="0"/>
              <a:t>Актуальны такие качества: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dirty="0"/>
              <a:t>Разработка и проверка гипотез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dirty="0"/>
              <a:t>Умение работать в проектном режиме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dirty="0"/>
              <a:t>Инициативность в принятии решений и др.</a:t>
            </a:r>
          </a:p>
          <a:p>
            <a:pPr>
              <a:defRPr/>
            </a:pPr>
            <a:r>
              <a:rPr lang="ru-RU" sz="2000" b="1" dirty="0"/>
              <a:t>Результаты </a:t>
            </a:r>
            <a:r>
              <a:rPr lang="ru-RU" sz="2000" dirty="0"/>
              <a:t>образования прямо связаны с направлениями </a:t>
            </a:r>
            <a:r>
              <a:rPr lang="ru-RU" sz="2000" b="1" dirty="0"/>
              <a:t>личностного развития </a:t>
            </a:r>
            <a:r>
              <a:rPr lang="ru-RU" sz="2000" dirty="0"/>
              <a:t>и представлены в </a:t>
            </a:r>
            <a:r>
              <a:rPr lang="ru-RU" sz="2000" b="1" dirty="0" err="1"/>
              <a:t>деятельностной</a:t>
            </a:r>
            <a:r>
              <a:rPr lang="ru-RU" sz="2000" b="1" dirty="0"/>
              <a:t> форме.</a:t>
            </a:r>
          </a:p>
          <a:p>
            <a:pPr>
              <a:defRPr/>
            </a:pPr>
            <a:r>
              <a:rPr lang="ru-RU" sz="2000" b="1" dirty="0"/>
              <a:t>Основа развития личности: </a:t>
            </a:r>
            <a:r>
              <a:rPr lang="ru-RU" sz="2000" dirty="0"/>
              <a:t>умение учиться-познавать мир </a:t>
            </a:r>
            <a:r>
              <a:rPr lang="ru-RU" sz="2000" i="1" dirty="0"/>
              <a:t>через освоение и преобразование </a:t>
            </a:r>
            <a:r>
              <a:rPr lang="ru-RU" sz="2000" dirty="0"/>
              <a:t>в конструктивном </a:t>
            </a:r>
            <a:r>
              <a:rPr lang="ru-RU" sz="2000" i="1" dirty="0"/>
              <a:t>сотрудничестве</a:t>
            </a:r>
            <a:r>
              <a:rPr lang="ru-RU" sz="20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mage.slidesharecdn.com/21-110517014344-phpapp02/95/slide-28-728.jpg?1305614686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1187624" y="836712"/>
            <a:ext cx="6934200" cy="520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Шесть шляп мышления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Эдвард де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Боно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2947" name="Прямоугольник 2"/>
          <p:cNvSpPr>
            <a:spLocks noChangeArrowheads="1"/>
          </p:cNvSpPr>
          <p:nvPr/>
        </p:nvSpPr>
        <p:spPr bwMode="auto">
          <a:xfrm>
            <a:off x="971600" y="1700808"/>
            <a:ext cx="7200726" cy="3743945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dirty="0"/>
              <a:t>В основе лежит конструктивное мышление, при котором различные точки зрения и подходы не сталкиваются, как в дискуссии, а сосуществуют.</a:t>
            </a: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05064"/>
            <a:ext cx="3744912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476250"/>
          <a:ext cx="8424936" cy="6174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10833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Факты</a:t>
                      </a:r>
                      <a:endParaRPr lang="ru-RU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</a:tr>
              <a:tr h="10049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творческий подход</a:t>
                      </a:r>
                      <a:endParaRPr lang="ru-RU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</a:tr>
              <a:tr h="9930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algn="ctr"/>
                      <a:r>
                        <a:rPr lang="ru-RU" sz="2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эмоции</a:t>
                      </a:r>
                      <a:endParaRPr lang="ru-RU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</a:tr>
              <a:tr h="9027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algn="ctr"/>
                      <a:r>
                        <a:rPr lang="ru-RU" sz="2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позитивные стороны</a:t>
                      </a:r>
                      <a:endParaRPr lang="ru-RU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</a:tr>
              <a:tr h="10013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выявление недостатков и их обоснование (негативное мышление).</a:t>
                      </a:r>
                      <a:endParaRPr lang="ru-RU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</a:tr>
              <a:tr h="10013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kern="1200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выводы, планы на будущее</a:t>
                      </a:r>
                      <a:endParaRPr lang="ru-RU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3993" name="Рисунок 4" descr="Картинка 2 из 689"/>
          <p:cNvPicPr>
            <a:picLocks noChangeAspect="1" noChangeArrowheads="1"/>
          </p:cNvPicPr>
          <p:nvPr/>
        </p:nvPicPr>
        <p:blipFill>
          <a:blip r:embed="rId2" cstate="print"/>
          <a:srcRect t="53433" r="69112" b="27141"/>
          <a:stretch>
            <a:fillRect/>
          </a:stretch>
        </p:blipFill>
        <p:spPr bwMode="auto">
          <a:xfrm>
            <a:off x="2339975" y="692150"/>
            <a:ext cx="1130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4" name="Рисунок 5" descr="Картинка 2 из 689"/>
          <p:cNvPicPr>
            <a:picLocks noChangeAspect="1" noChangeArrowheads="1"/>
          </p:cNvPicPr>
          <p:nvPr/>
        </p:nvPicPr>
        <p:blipFill>
          <a:blip r:embed="rId3" cstate="print"/>
          <a:srcRect l="32292" t="73158" r="35002" b="4619"/>
          <a:stretch>
            <a:fillRect/>
          </a:stretch>
        </p:blipFill>
        <p:spPr bwMode="auto">
          <a:xfrm>
            <a:off x="1763713" y="1773238"/>
            <a:ext cx="11525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5" name="Рисунок 6" descr="Картинка 2 из 689"/>
          <p:cNvPicPr>
            <a:picLocks noChangeAspect="1" noChangeArrowheads="1"/>
          </p:cNvPicPr>
          <p:nvPr/>
        </p:nvPicPr>
        <p:blipFill>
          <a:blip r:embed="rId4" cstate="print"/>
          <a:srcRect l="70335" t="53308" b="21349"/>
          <a:stretch>
            <a:fillRect/>
          </a:stretch>
        </p:blipFill>
        <p:spPr bwMode="auto">
          <a:xfrm>
            <a:off x="2700338" y="2781300"/>
            <a:ext cx="11604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6" name="Рисунок 7" descr="Картинка 2 из 689"/>
          <p:cNvPicPr>
            <a:picLocks noChangeAspect="1" noChangeArrowheads="1"/>
          </p:cNvPicPr>
          <p:nvPr/>
        </p:nvPicPr>
        <p:blipFill>
          <a:blip r:embed="rId5" cstate="print"/>
          <a:srcRect l="69910" t="19850" b="56593"/>
          <a:stretch>
            <a:fillRect/>
          </a:stretch>
        </p:blipFill>
        <p:spPr bwMode="auto">
          <a:xfrm>
            <a:off x="1547813" y="3716338"/>
            <a:ext cx="1150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7" name="Рисунок 8" descr="Картинка 2 из 689"/>
          <p:cNvPicPr>
            <a:picLocks noChangeAspect="1" noChangeArrowheads="1"/>
          </p:cNvPicPr>
          <p:nvPr/>
        </p:nvPicPr>
        <p:blipFill>
          <a:blip r:embed="rId6" cstate="print"/>
          <a:srcRect t="20599" r="67650" b="55869"/>
          <a:stretch>
            <a:fillRect/>
          </a:stretch>
        </p:blipFill>
        <p:spPr bwMode="auto">
          <a:xfrm>
            <a:off x="2771775" y="4508500"/>
            <a:ext cx="119538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8" name="Рисунок 9" descr="Картинка 2 из 689"/>
          <p:cNvPicPr>
            <a:picLocks noChangeAspect="1" noChangeArrowheads="1"/>
          </p:cNvPicPr>
          <p:nvPr/>
        </p:nvPicPr>
        <p:blipFill>
          <a:blip r:embed="rId7" cstate="print"/>
          <a:srcRect l="31673" r="36018" b="75529"/>
          <a:stretch>
            <a:fillRect/>
          </a:stretch>
        </p:blipFill>
        <p:spPr bwMode="auto">
          <a:xfrm>
            <a:off x="1908175" y="5589588"/>
            <a:ext cx="1177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6064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«Работа с понятиями»</a:t>
            </a:r>
            <a:endParaRPr lang="ru-RU" sz="3600" dirty="0" smtClean="0">
              <a:ln w="12700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48681"/>
            <a:ext cx="5832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Прием «Телеграмма»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916832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Прием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синквейн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348880"/>
            <a:ext cx="6552728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Правила составления </a:t>
            </a:r>
            <a:r>
              <a:rPr lang="ru-RU" sz="2400" b="1" dirty="0" err="1">
                <a:solidFill>
                  <a:srgbClr val="C00000"/>
                </a:solidFill>
              </a:rPr>
              <a:t>синквейна</a:t>
            </a:r>
            <a:r>
              <a:rPr lang="ru-RU" sz="2400" b="1" dirty="0">
                <a:solidFill>
                  <a:srgbClr val="C00000"/>
                </a:solidFill>
              </a:rPr>
              <a:t>: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первой строке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одним словом обозначается тема (именем существительным).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Вторая строка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– описание темы двумя словами (прилагательные)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Третья строка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– описание действия в рамках этой темы тремя словами (глаголы, причастия)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Четвертая строка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– фраза из четырех слов, выражающая отношение к теме (разные части речи)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Пятая строка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– одно слово, синоним темы.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268760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Создание коллажей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0" name="Picture 2" descr="http://nskoda1.blogmetro.ru/files/2010/04/x_6c8316b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224" y="2420888"/>
            <a:ext cx="241176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 cstate="email">
            <a:lum bright="-20000" contrast="20000"/>
          </a:blip>
          <a:srcRect/>
          <a:stretch>
            <a:fillRect/>
          </a:stretch>
        </p:blipFill>
        <p:spPr bwMode="auto">
          <a:xfrm>
            <a:off x="6194778" y="3933056"/>
            <a:ext cx="2949222" cy="32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976799" y="188640"/>
            <a:ext cx="51780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Пример </a:t>
            </a:r>
            <a:r>
              <a:rPr kumimoji="0" lang="ru-RU" sz="4400" b="1" i="0" u="none" strike="noStrike" cap="none" normalizeH="0" baseline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синквейнов</a:t>
            </a:r>
            <a:endParaRPr kumimoji="0" lang="ru-RU" sz="4400" b="1" i="0" u="none" strike="noStrike" cap="none" normalizeH="0" baseline="0" dirty="0" smtClean="0"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3528" y="1340768"/>
            <a:ext cx="324036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1.поступок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2.плохой, хороший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3.делать, действовать, нарушать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4.выражение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моих мыслей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5.действие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373852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just"/>
            <a:r>
              <a:rPr lang="ru-RU" sz="2400" b="1" dirty="0" smtClean="0">
                <a:ln w="50800"/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«Нравственный поступок»</a:t>
            </a:r>
            <a:endParaRPr lang="ru-RU" sz="2400" b="1" dirty="0" smtClean="0">
              <a:ln w="50800"/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340768"/>
            <a:ext cx="4392488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1.семья</a:t>
            </a:r>
            <a:b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2. родная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, любимая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3. любит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, поддерживает, воспитывает.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4. семья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- это самое родное для меня.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5. добро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908720"/>
            <a:ext cx="155581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just"/>
            <a:r>
              <a:rPr lang="ru-RU" sz="2800" b="1" dirty="0" smtClean="0">
                <a:ln w="50800"/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«Семья»</a:t>
            </a:r>
            <a:endParaRPr lang="ru-RU" sz="2800" b="1" dirty="0" smtClean="0">
              <a:ln w="50800"/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221088"/>
            <a:ext cx="3456384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1.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добро.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2. чистое, искреннее.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3. возвышает, наделяет, побеждает.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4. добро всегда побеждает зло.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5. любовь.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789040"/>
            <a:ext cx="1378711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just"/>
            <a:r>
              <a:rPr lang="ru-RU" sz="2400" b="1" dirty="0" smtClean="0">
                <a:ln w="50800"/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«Добро»</a:t>
            </a:r>
            <a:endParaRPr lang="ru-RU" sz="2400" b="1" dirty="0" smtClean="0">
              <a:ln w="50800"/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4221088"/>
            <a:ext cx="457200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1.милосердие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2. незаметно, безымянно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3. творить, любить, простить, 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4. начинается с собственной семьи человека, но не заканчивается 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на ней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5. добродетель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4810" y="3717032"/>
            <a:ext cx="223317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just"/>
            <a:r>
              <a:rPr lang="ru-RU" sz="2400" b="1" dirty="0" smtClean="0">
                <a:ln w="50800"/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«Милосердие»</a:t>
            </a:r>
            <a:endParaRPr lang="ru-RU" sz="2400" b="1" dirty="0" smtClean="0">
              <a:ln w="50800"/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0" y="214313"/>
            <a:ext cx="4929188" cy="2714625"/>
          </a:xfrm>
          <a:prstGeom prst="verticalScroll">
            <a:avLst>
              <a:gd name="adj" fmla="val 627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49263" algn="just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Прием  “Нестандартный вход в урок”</a:t>
            </a:r>
          </a:p>
          <a:p>
            <a:pPr indent="449263" algn="just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Универсальный прием ТРИЗ, направленный на включение учащихся в активную </a:t>
            </a:r>
            <a:r>
              <a:rPr lang="ru-RU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мыследеятельность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 первых минут урока.</a:t>
            </a:r>
          </a:p>
          <a:p>
            <a:pPr indent="449263" algn="just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начинает урок с противоречивого факта, который трудно объяснить на основе имеющихся знаний.</a:t>
            </a:r>
          </a:p>
          <a:p>
            <a:pPr indent="449263" algn="just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Пример.</a:t>
            </a:r>
          </a:p>
          <a:p>
            <a:pPr indent="449263" algn="just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Физика. Тема урока «Теплопередача».</a:t>
            </a:r>
          </a:p>
          <a:p>
            <a:pPr indent="449263" algn="just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 начала урока на окно поставить графин с водой, а перед входом учащихся развернуть его противоположной стороной. Попросить детей потрогать графин рукой и объяснить, почему сторона графина, повернутая к солнцу холодная, а противоположная – теплая.</a:t>
            </a: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4929188" y="214313"/>
            <a:ext cx="4214812" cy="2714625"/>
          </a:xfrm>
          <a:prstGeom prst="verticalScroll">
            <a:avLst>
              <a:gd name="adj" fmla="val 627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49263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Приём "Ассоциативный ряд" </a:t>
            </a:r>
          </a:p>
          <a:p>
            <a:pPr indent="449263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теме или конкретному понятию урока нужно выписать в столбик слова-ассоциации. Выход будет следующим: </a:t>
            </a:r>
          </a:p>
          <a:p>
            <a:pPr indent="449263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Если ряд получился сравнительно правильным и достаточным, дать задание составить определение, используя записанные слова; затем выслушать, сравнить со словарным вариантом, можно добавить новые слова в ассоциативный ряд; 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449263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Оставить запись на доске, объяснить новую тему, в конце урока вернуться, что-либо добавить или стереть.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3143250"/>
            <a:ext cx="4929188" cy="3500438"/>
          </a:xfrm>
          <a:prstGeom prst="verticalScroll">
            <a:avLst>
              <a:gd name="adj" fmla="val 627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49263"/>
            <a:r>
              <a:rPr lang="ru-RU" sz="14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Приём  “Отсроченная отгадка”</a:t>
            </a:r>
          </a:p>
          <a:p>
            <a:pPr indent="449263"/>
            <a:endParaRPr lang="ru-RU" sz="1400" b="1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indent="449263"/>
            <a:r>
              <a:rPr 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Универсальный приём ТРИЗ, направленный на активизацию мыслительной деятельности учащихся на уроке. </a:t>
            </a:r>
          </a:p>
          <a:p>
            <a:pPr indent="449263"/>
            <a:r>
              <a:rPr lang="ru-RU" sz="12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Формирует: </a:t>
            </a:r>
          </a:p>
          <a:p>
            <a:pPr indent="449263">
              <a:buFont typeface="Arial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умение анализировать и сопоставлять факты; </a:t>
            </a:r>
          </a:p>
          <a:p>
            <a:pPr indent="449263">
              <a:buFont typeface="Arial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умение определять противоречие; </a:t>
            </a:r>
          </a:p>
          <a:p>
            <a:pPr indent="449263">
              <a:buFont typeface="Arial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умение находить решение имеющимися ресурсами. </a:t>
            </a:r>
          </a:p>
          <a:p>
            <a:pPr indent="449263"/>
            <a:r>
              <a:rPr lang="ru-RU" sz="1200" b="1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1 вариант приема. </a:t>
            </a:r>
            <a:r>
              <a:rPr 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 начале урока учитель дает загадку (удивительный факт), отгадка к которой (ключик для понимания) будет открыта на уроке при работе над новым материалом. </a:t>
            </a:r>
            <a:endParaRPr lang="en-US" sz="12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indent="449263"/>
            <a:r>
              <a:rPr lang="ru-RU" sz="1200" b="1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2 вариант приема</a:t>
            </a:r>
            <a:r>
              <a:rPr lang="en-US" sz="1200" b="1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ru-RU" sz="1200" b="1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Загадку (удивительный факт) дать в конце урока, чтобы начать с нее следующее занятие. 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929188" y="3143250"/>
            <a:ext cx="4214812" cy="3143250"/>
          </a:xfrm>
          <a:prstGeom prst="verticalScroll">
            <a:avLst>
              <a:gd name="adj" fmla="val 627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49263"/>
            <a:r>
              <a:rPr lang="ru-RU" sz="14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Приём  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“</a:t>
            </a:r>
            <a:r>
              <a:rPr lang="ru-RU" sz="14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Удивляй!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”</a:t>
            </a:r>
            <a:endParaRPr lang="ru-RU" sz="1400" b="1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indent="449263"/>
            <a:endParaRPr lang="ru-RU" sz="1400" b="1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indent="449263"/>
            <a:r>
              <a:rPr 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Описание: универсальный приём, направленный на активизацию мыслительной деятельности и привлечение интереса к теме урока. </a:t>
            </a:r>
          </a:p>
          <a:p>
            <a:pPr indent="449263"/>
            <a:r>
              <a:rPr lang="ru-RU" sz="12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Формирует: </a:t>
            </a:r>
          </a:p>
          <a:p>
            <a:pPr indent="449263">
              <a:buFontTx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умение анализировать; </a:t>
            </a:r>
          </a:p>
          <a:p>
            <a:pPr indent="449263">
              <a:buFontTx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умение выделять и формулировать противоречие. </a:t>
            </a:r>
          </a:p>
          <a:p>
            <a:pPr indent="449263"/>
            <a:r>
              <a:rPr lang="ru-RU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Учитель находит такой угол зрения, при котором даже хорошо известные факты становятся загадкой.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0" y="214313"/>
            <a:ext cx="4929188" cy="2714625"/>
          </a:xfrm>
          <a:prstGeom prst="verticalScroll">
            <a:avLst>
              <a:gd name="adj" fmla="val 627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Приём  “Фантастическая добавка”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Универсальный приём, направленный на привлечение интереса к теме урока. 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Прием предусматривает перенос учебной ситуации в необычные условия или среду. 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Можно перенестись на фантастическую планету; изменить значение какого-то параметра, который обычно остается неизменным; придумать фантастическое животное или растение; перенести литературного героя в современное время; рассмотреть привычную ситуацию с необычной точки зрения. </a:t>
            </a:r>
          </a:p>
          <a:p>
            <a:pPr indent="449263" algn="just">
              <a:defRPr/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929188" y="214313"/>
            <a:ext cx="4214812" cy="2714625"/>
          </a:xfrm>
          <a:prstGeom prst="verticalScroll">
            <a:avLst>
              <a:gd name="adj" fmla="val 627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Приём “Необъявленная тема”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Универсальный приём ТРИЗ, направленный создание внешней мотивации изучения темы урока. 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Данный прием позволяет привлечь интерес учащихся к изучению новой темы, не блокируя восприятия непонятными терминами. 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79512" y="3140968"/>
            <a:ext cx="4214812" cy="3214687"/>
          </a:xfrm>
          <a:prstGeom prst="verticalScroll">
            <a:avLst>
              <a:gd name="adj" fmla="val 627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Приём  «Жокей и лошадь»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Приём интерактивного обучения. Форма коллективного обучения. Автор - </a:t>
            </a:r>
            <a:r>
              <a:rPr lang="ru-RU" sz="1200" dirty="0" err="1">
                <a:solidFill>
                  <a:schemeClr val="tx1"/>
                </a:solidFill>
              </a:rPr>
              <a:t>А.Каменский</a:t>
            </a:r>
            <a:r>
              <a:rPr lang="ru-RU" sz="1200" dirty="0">
                <a:solidFill>
                  <a:schemeClr val="tx1"/>
                </a:solidFill>
              </a:rPr>
              <a:t>. Класс делится на две группы: «жокеев» и «лошадей». Первые получают карточки с вопросами, вторые – с правильными ответами. Каждый «жокей» должен найти свою «лошадь». Эта игрушка применима даже на уроках изучения нового материала. Самая неприятная её черта – необходимость всему коллективу учащихся одновременно ходить по классу, это требует определённой </a:t>
            </a:r>
            <a:r>
              <a:rPr lang="ru-RU" sz="1200" dirty="0" err="1">
                <a:solidFill>
                  <a:schemeClr val="tx1"/>
                </a:solidFill>
              </a:rPr>
              <a:t>сформированности</a:t>
            </a:r>
            <a:r>
              <a:rPr lang="ru-RU" sz="1200" dirty="0">
                <a:solidFill>
                  <a:schemeClr val="tx1"/>
                </a:solidFill>
              </a:rPr>
              <a:t> культуры поведения.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572000" y="3356992"/>
            <a:ext cx="4214812" cy="2808287"/>
          </a:xfrm>
          <a:prstGeom prst="verticalScroll">
            <a:avLst>
              <a:gd name="adj" fmla="val 627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Приём “Игровая цель”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Универсальный приём-игра, направленный на активизацию мыслительной деятельности учащихся на уроке. Позволяет включить в игровую оболочку большое число однообразных примеров или заданий.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Формирует: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учебные умения;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умение работать в команде;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умение слушать и слышать друг друга.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Предлагается в игровой форме команде или группе учащихся выполнить ряд однотипных заданий на скорость и правильность.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4357688" y="188640"/>
            <a:ext cx="4786312" cy="5374927"/>
          </a:xfrm>
          <a:prstGeom prst="verticalScroll">
            <a:avLst>
              <a:gd name="adj" fmla="val 627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Приём  “Лови ошибку”</a:t>
            </a:r>
            <a:r>
              <a:rPr lang="ru-RU" sz="1200" b="1" dirty="0">
                <a:solidFill>
                  <a:schemeClr val="tx1"/>
                </a:solidFill>
              </a:rPr>
              <a:t/>
            </a:r>
            <a:br>
              <a:rPr lang="ru-RU" sz="1200" b="1" dirty="0">
                <a:solidFill>
                  <a:schemeClr val="tx1"/>
                </a:solidFill>
              </a:rPr>
            </a:br>
            <a:endParaRPr lang="ru-RU" sz="12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Универсальный приём, активизирующий внимание учащихся.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Формирует: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умение анализировать информацию;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умение применять знания в нестандартной ситуации;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умение критически оценивать полученную информацию.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предлагает учащимся информацию, содержащую неизвестное количество ошибок. Учащиеся ищут ошибку группой или индивидуально, спорят, совещаются. Придя к определенному мнению, группа выбирает спикера. Спикер передает результаты учителю или оглашает задание и результат его решения перед всем классом. Чтобы обсуждение не затянулось, заранее определите на него время.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Пример.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Русский язык Учитель дает несколько грамматических (синтаксических или др.) правил. Одно или несколько из них — неверны. Найти и доказать ошибочность.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Литература. История Ученики получают серию цитат со ссылкой на авторов. Определяют, в каком случае цитата не могла принадлежать данному автору. Доказывают свое мнение.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-180528" y="188640"/>
            <a:ext cx="4929188" cy="3097088"/>
          </a:xfrm>
          <a:prstGeom prst="verticalScroll">
            <a:avLst>
              <a:gd name="adj" fmla="val 627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Приём  «</a:t>
            </a:r>
            <a:r>
              <a:rPr lang="ru-RU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Фишбоун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(рыбный скелет)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Голова - вопрос темы, верхние косточки - основные понятия темы, нижние косточки — суть понятии, хвост – ответ на вопрос. Записи должны быть краткими, представлять собой ключевые слова или фразы, отражающие суть.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Пример.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Русский язык: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голова - Орфограммы-гласные буквы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верхние косточки - проверяемые гласные, непроверяемые гласные, чередующиеся гласные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нижние косточки - морфема, правило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хвост- знать условия выбора буквы. 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-180528" y="3212976"/>
            <a:ext cx="5072063" cy="3430587"/>
          </a:xfrm>
          <a:prstGeom prst="verticalScroll">
            <a:avLst>
              <a:gd name="adj" fmla="val 627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Приём  “Рюкзак”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Прием рефлексии используется чаще всего на уроках после изучения большого раздела. Суть - зафиксировать свои продвижения в учебе, а также, возможно, в отношениях с другими. Рюкзак перемещается от одного ученика к другому. Каждый не просто фиксирует успех, но и приводит конкретный пример. Если нужно собраться с мыслями, можно сказать "пропускаю ход".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Пример.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 научился составлять план текста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 разобрался в такой-то теме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 наконец-то запомнил, чем причастие отличается от деепричастия и т.д.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Желаю удачи,</a:t>
            </a:r>
            <a:b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творческих побед</a:t>
            </a:r>
            <a:b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и</a:t>
            </a:r>
            <a:b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душевного счастья!!!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628800"/>
            <a:ext cx="820891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sz="2000" i="1" dirty="0" smtClean="0"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/>
            <a:r>
              <a:rPr lang="ru-RU" sz="2000" u="sng" dirty="0" smtClean="0">
                <a:hlinkClick r:id="rId3"/>
              </a:rPr>
              <a:t>http://s3.uploads.ru/BdO9t.png </a:t>
            </a:r>
            <a:endParaRPr lang="ru-RU" sz="2000" u="sng" dirty="0" smtClean="0"/>
          </a:p>
          <a:p>
            <a:pPr algn="ctr"/>
            <a:r>
              <a:rPr lang="ru-RU" sz="2400" i="1" dirty="0" smtClean="0"/>
              <a:t>рамка</a:t>
            </a:r>
          </a:p>
          <a:p>
            <a:pPr algn="ctr"/>
            <a:endParaRPr lang="ru-RU" sz="1000" i="1" dirty="0" smtClean="0"/>
          </a:p>
          <a:p>
            <a:pPr algn="ctr"/>
            <a:r>
              <a:rPr lang="en-US" sz="2000" u="sng" dirty="0" smtClean="0">
                <a:hlinkClick r:id="rId4"/>
              </a:rPr>
              <a:t>http</a:t>
            </a:r>
            <a:r>
              <a:rPr lang="ru-RU" sz="2000" u="sng" dirty="0" smtClean="0">
                <a:hlinkClick r:id="rId4"/>
              </a:rPr>
              <a:t>://</a:t>
            </a:r>
            <a:r>
              <a:rPr lang="en-US" sz="2000" u="sng" dirty="0" err="1" smtClean="0">
                <a:hlinkClick r:id="rId4"/>
              </a:rPr>
              <a:t>cs</a:t>
            </a:r>
            <a:r>
              <a:rPr lang="ru-RU" sz="2000" u="sng" dirty="0" smtClean="0">
                <a:hlinkClick r:id="rId4"/>
              </a:rPr>
              <a:t>10561.</a:t>
            </a:r>
            <a:r>
              <a:rPr lang="en-US" sz="2000" u="sng" dirty="0" err="1" smtClean="0">
                <a:hlinkClick r:id="rId4"/>
              </a:rPr>
              <a:t>vkontakte</a:t>
            </a:r>
            <a:r>
              <a:rPr lang="ru-RU" sz="2000" u="sng" dirty="0" smtClean="0">
                <a:hlinkClick r:id="rId4"/>
              </a:rPr>
              <a:t>.</a:t>
            </a:r>
            <a:r>
              <a:rPr lang="en-US" sz="2000" u="sng" dirty="0" err="1" smtClean="0">
                <a:hlinkClick r:id="rId4"/>
              </a:rPr>
              <a:t>ru</a:t>
            </a:r>
            <a:r>
              <a:rPr lang="ru-RU" sz="2000" u="sng" dirty="0" smtClean="0">
                <a:hlinkClick r:id="rId4"/>
              </a:rPr>
              <a:t>/</a:t>
            </a:r>
            <a:r>
              <a:rPr lang="en-US" sz="2000" u="sng" dirty="0" smtClean="0">
                <a:hlinkClick r:id="rId4"/>
              </a:rPr>
              <a:t>u</a:t>
            </a:r>
            <a:r>
              <a:rPr lang="ru-RU" sz="2000" u="sng" dirty="0" smtClean="0">
                <a:hlinkClick r:id="rId4"/>
              </a:rPr>
              <a:t>111299510/-5/</a:t>
            </a:r>
            <a:r>
              <a:rPr lang="en-US" sz="2000" u="sng" dirty="0" smtClean="0">
                <a:hlinkClick r:id="rId4"/>
              </a:rPr>
              <a:t>x</a:t>
            </a:r>
            <a:r>
              <a:rPr lang="ru-RU" sz="2000" u="sng" dirty="0" smtClean="0">
                <a:hlinkClick r:id="rId4"/>
              </a:rPr>
              <a:t>_70</a:t>
            </a:r>
            <a:r>
              <a:rPr lang="en-US" sz="2000" u="sng" dirty="0" smtClean="0">
                <a:hlinkClick r:id="rId4"/>
              </a:rPr>
              <a:t>c</a:t>
            </a:r>
            <a:r>
              <a:rPr lang="ru-RU" sz="2000" u="sng" dirty="0" smtClean="0">
                <a:hlinkClick r:id="rId4"/>
              </a:rPr>
              <a:t>5</a:t>
            </a:r>
            <a:r>
              <a:rPr lang="en-US" sz="2000" u="sng" dirty="0" smtClean="0">
                <a:hlinkClick r:id="rId4"/>
              </a:rPr>
              <a:t>f</a:t>
            </a:r>
            <a:r>
              <a:rPr lang="ru-RU" sz="2000" u="sng" dirty="0" smtClean="0">
                <a:hlinkClick r:id="rId4"/>
              </a:rPr>
              <a:t>3</a:t>
            </a:r>
            <a:r>
              <a:rPr lang="en-US" sz="2000" u="sng" dirty="0" err="1" smtClean="0">
                <a:hlinkClick r:id="rId4"/>
              </a:rPr>
              <a:t>cb</a:t>
            </a:r>
            <a:r>
              <a:rPr lang="ru-RU" sz="2000" u="sng" dirty="0" smtClean="0">
                <a:hlinkClick r:id="rId4"/>
              </a:rPr>
              <a:t>.</a:t>
            </a:r>
            <a:r>
              <a:rPr lang="en-US" sz="2000" u="sng" dirty="0" smtClean="0">
                <a:hlinkClick r:id="rId4"/>
              </a:rPr>
              <a:t>jpg </a:t>
            </a:r>
            <a:endParaRPr lang="ru-RU" sz="2000" u="sng" dirty="0" smtClean="0"/>
          </a:p>
          <a:p>
            <a:pPr algn="ctr"/>
            <a:r>
              <a:rPr lang="ru-RU" sz="2400" i="1" dirty="0" smtClean="0"/>
              <a:t>перо, чернильница</a:t>
            </a:r>
          </a:p>
          <a:p>
            <a:pPr algn="ctr"/>
            <a:endParaRPr lang="ru-RU" sz="1000" i="1" dirty="0" smtClean="0"/>
          </a:p>
          <a:p>
            <a:pPr lvl="0" algn="ctr"/>
            <a:r>
              <a:rPr lang="ru-RU" dirty="0" smtClean="0">
                <a:hlinkClick r:id="rId5"/>
              </a:rPr>
              <a:t>http://img-fotki.yandex.ru/get/6434/136487634.a39/0_d5931_5c31a0b1_XL.png</a:t>
            </a:r>
            <a:r>
              <a:rPr lang="ru-RU" dirty="0" smtClean="0"/>
              <a:t>  </a:t>
            </a:r>
          </a:p>
          <a:p>
            <a:pPr lvl="0" algn="ctr"/>
            <a:r>
              <a:rPr lang="ru-RU" sz="2400" i="1" dirty="0" smtClean="0"/>
              <a:t>книги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2000" dirty="0" smtClean="0">
                <a:hlinkClick r:id="rId6"/>
              </a:rPr>
              <a:t>http://s1.pic4you.ru/allimage/y2012/10-26/12216/2601840.png</a:t>
            </a:r>
            <a:endParaRPr lang="ru-RU" sz="2000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2400" i="1" dirty="0" smtClean="0"/>
              <a:t>открытая книга с пером</a:t>
            </a:r>
          </a:p>
          <a:p>
            <a:pPr algn="ctr"/>
            <a:endParaRPr lang="ru-RU" sz="1000" i="1" dirty="0" smtClean="0"/>
          </a:p>
          <a:p>
            <a:pPr algn="ctr"/>
            <a:r>
              <a:rPr lang="ru-RU" sz="2000" dirty="0" smtClean="0">
                <a:hlinkClick r:id="rId7"/>
              </a:rPr>
              <a:t>http://lenagold.narod.ru/fon/clipart/s/svit/svitolk21.png</a:t>
            </a:r>
            <a:endParaRPr lang="ru-RU" sz="2000" dirty="0" smtClean="0"/>
          </a:p>
          <a:p>
            <a:pPr algn="ctr"/>
            <a:r>
              <a:rPr lang="ru-RU" sz="2400" i="1" dirty="0" smtClean="0"/>
              <a:t>свитки</a:t>
            </a:r>
          </a:p>
          <a:p>
            <a:pPr algn="ctr"/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611560" y="260648"/>
            <a:ext cx="8288461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Алгоритм конструирования  урока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в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рамках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системно-деятельностного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 подхода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>
              <a:latin typeface="Calibri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683568" y="1268760"/>
            <a:ext cx="7786688" cy="64611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indent="457200" eaLnBrk="0" hangingPunct="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  <a:defRPr/>
            </a:pP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 1. Представить урок в виде логически законченных модулей с четко определенной целью и планируемым результатом.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3568" y="1988840"/>
            <a:ext cx="7858125" cy="923925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spAutoFit/>
          </a:bodyPr>
          <a:lstStyle/>
          <a:p>
            <a:pPr indent="457200" eaLnBrk="0" hangingPunct="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  <a:defRPr/>
            </a:pP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2. Исходя из тематики урока, цели модуля,  с учетом возрастных психологических особенностей развития детей, выбрать педагогический прием или технику из банка приемов.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1560" y="2996952"/>
            <a:ext cx="7858125" cy="92392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indent="457200" eaLnBrk="0" hangingPunct="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  <a:defRPr/>
            </a:pP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3. Для подготовки учебных задач на основе материала учебника может быть использован конструктор ситуационных задач Илюшина.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3568" y="4005064"/>
            <a:ext cx="7816924" cy="121419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indent="457200" eaLnBrk="0" hangingPunct="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  <a:defRPr/>
            </a:pP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4. Проанализировать полученный сценарий урока с точки зрения </a:t>
            </a:r>
            <a:r>
              <a:rPr lang="ru-RU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системно-деятельностного</a:t>
            </a: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подхода. Рассмотреть выбранные приемы или техники на предмет использования ИКТ для их реализации.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3568" y="5373216"/>
            <a:ext cx="7816924" cy="9233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indent="457200" eaLnBrk="0" hangingPunct="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  <a:defRPr/>
            </a:pP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5. Оценить КПД урока, опираясь на принцип идеальности: максимальный эффект учебной деятельности учащихся</a:t>
            </a:r>
            <a:r>
              <a:rPr lang="ru-RU" b="1" dirty="0">
                <a:latin typeface="+mn-lt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при минимальной деятельности учителя.</a:t>
            </a:r>
            <a:endParaRPr lang="ru-RU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8313" y="1268413"/>
            <a:ext cx="84963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48680"/>
            <a:ext cx="72728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Четыре группы уроков</a:t>
            </a:r>
            <a:r>
              <a:rPr lang="ru-RU" sz="4400" b="1" dirty="0" smtClean="0">
                <a:solidFill>
                  <a:srgbClr val="31B6FD"/>
                </a:solidFill>
                <a:latin typeface="Arial"/>
              </a:rPr>
              <a:t> </a:t>
            </a:r>
            <a:br>
              <a:rPr lang="ru-RU" sz="4400" b="1" dirty="0" smtClean="0">
                <a:solidFill>
                  <a:srgbClr val="31B6FD"/>
                </a:solidFill>
                <a:latin typeface="Arial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/>
              </a:rPr>
              <a:t>по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/>
              </a:rPr>
              <a:t>целеполаганию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/>
              </a:rPr>
              <a:t> :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84213" y="1700213"/>
            <a:ext cx="79914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4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уроки «открытия» нового знания;</a:t>
            </a:r>
          </a:p>
          <a:p>
            <a:pPr eaLnBrk="1" hangingPunct="1">
              <a:buFont typeface="Arial" charset="0"/>
              <a:buChar char="•"/>
            </a:pPr>
            <a:r>
              <a:rPr lang="ru-RU" sz="4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уроки рефлексии;</a:t>
            </a:r>
          </a:p>
          <a:p>
            <a:pPr eaLnBrk="1" hangingPunct="1">
              <a:buFont typeface="Arial" charset="0"/>
              <a:buChar char="•"/>
            </a:pPr>
            <a:r>
              <a:rPr lang="ru-RU" sz="4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уроки общеметодологической направленности;</a:t>
            </a:r>
          </a:p>
          <a:p>
            <a:pPr eaLnBrk="1" hangingPunct="1">
              <a:buFont typeface="Arial" charset="0"/>
              <a:buChar char="•"/>
            </a:pPr>
            <a:r>
              <a:rPr lang="ru-RU" sz="4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уроки развивающего контроля.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1700808"/>
            <a:ext cx="8208912" cy="48245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99592" y="1844824"/>
            <a:ext cx="7024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642194"/>
          </a:xfrm>
        </p:spPr>
        <p:txBody>
          <a:bodyPr>
            <a:normAutofit/>
          </a:bodyPr>
          <a:lstStyle/>
          <a:p>
            <a:pPr lvl="0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Структура уроков ведения нового знания</a:t>
            </a:r>
            <a:endParaRPr lang="ru-RU" sz="4000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68313" y="1593850"/>
            <a:ext cx="82073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000000"/>
                </a:solidFill>
              </a:rPr>
              <a:t>1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Мотивирование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к учебной деятельности.</a:t>
            </a:r>
          </a:p>
          <a:p>
            <a:pPr eaLnBrk="1" hangingPunct="1"/>
            <a:r>
              <a:rPr lang="ru-RU" sz="2400" dirty="0">
                <a:solidFill>
                  <a:srgbClr val="000000"/>
                </a:solidFill>
              </a:rPr>
              <a:t>2.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Актуализация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и фиксирование индивидуального затруднения в пробном учебном действии.</a:t>
            </a:r>
          </a:p>
          <a:p>
            <a:pPr eaLnBrk="1" hangingPunct="1"/>
            <a:r>
              <a:rPr lang="ru-RU" sz="2400" dirty="0">
                <a:solidFill>
                  <a:srgbClr val="000000"/>
                </a:solidFill>
              </a:rPr>
              <a:t>3. Выявление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места и причины </a:t>
            </a:r>
            <a:r>
              <a:rPr lang="ru-RU" sz="2400" dirty="0">
                <a:solidFill>
                  <a:srgbClr val="000000"/>
                </a:solidFill>
              </a:rPr>
              <a:t>затруднения.</a:t>
            </a:r>
          </a:p>
          <a:p>
            <a:pPr eaLnBrk="1" hangingPunct="1"/>
            <a:r>
              <a:rPr lang="ru-RU" sz="2400" dirty="0">
                <a:solidFill>
                  <a:srgbClr val="000000"/>
                </a:solidFill>
              </a:rPr>
              <a:t>4.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Построение проекта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выхода из затруднения (цель и тема, способ, план, средство).</a:t>
            </a:r>
          </a:p>
          <a:p>
            <a:pPr eaLnBrk="1" hangingPunct="1"/>
            <a:r>
              <a:rPr lang="ru-RU" sz="2400" dirty="0">
                <a:solidFill>
                  <a:srgbClr val="000000"/>
                </a:solidFill>
              </a:rPr>
              <a:t>5.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Реализация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построенного проекта.</a:t>
            </a:r>
          </a:p>
          <a:p>
            <a:pPr eaLnBrk="1" hangingPunct="1"/>
            <a:r>
              <a:rPr lang="ru-RU" sz="2400" dirty="0">
                <a:solidFill>
                  <a:srgbClr val="000000"/>
                </a:solidFill>
              </a:rPr>
              <a:t>6. Первичное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закрепление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с проговариванием во внешней речи.</a:t>
            </a:r>
          </a:p>
          <a:p>
            <a:pPr eaLnBrk="1" hangingPunct="1"/>
            <a:r>
              <a:rPr lang="ru-RU" sz="2400" dirty="0">
                <a:solidFill>
                  <a:srgbClr val="000000"/>
                </a:solidFill>
              </a:rPr>
              <a:t>7.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Самостоятельная работа </a:t>
            </a:r>
            <a:r>
              <a:rPr lang="ru-RU" sz="2400" dirty="0">
                <a:solidFill>
                  <a:srgbClr val="000000"/>
                </a:solidFill>
              </a:rPr>
              <a:t>с самопроверкой по эталону.</a:t>
            </a:r>
          </a:p>
          <a:p>
            <a:pPr eaLnBrk="1" hangingPunct="1"/>
            <a:r>
              <a:rPr lang="ru-RU" sz="2400" dirty="0">
                <a:solidFill>
                  <a:srgbClr val="000000"/>
                </a:solidFill>
              </a:rPr>
              <a:t>8.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Включение в систему </a:t>
            </a:r>
            <a:r>
              <a:rPr lang="ru-RU" sz="2400" dirty="0">
                <a:solidFill>
                  <a:srgbClr val="000000"/>
                </a:solidFill>
              </a:rPr>
              <a:t>знаний и повторение.</a:t>
            </a:r>
          </a:p>
          <a:p>
            <a:pPr eaLnBrk="1" hangingPunct="1"/>
            <a:r>
              <a:rPr lang="ru-RU" sz="2400" dirty="0">
                <a:solidFill>
                  <a:srgbClr val="000000"/>
                </a:solidFill>
              </a:rPr>
              <a:t>9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Рефлексия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учебной деятельности на уроке (итог).</a:t>
            </a:r>
          </a:p>
          <a:p>
            <a:pPr eaLnBrk="1" hangingPunct="1"/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1.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Мотивирование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к учебной деятельности.</a:t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1484784"/>
            <a:ext cx="61926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Ассоциативный </a:t>
            </a:r>
            <a:r>
              <a:rPr lang="ru-RU" sz="2800" dirty="0" smtClean="0"/>
              <a:t>ряд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Ролевой </a:t>
            </a:r>
            <a:r>
              <a:rPr lang="ru-RU" sz="2800" dirty="0"/>
              <a:t>сюжет	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Проблемная </a:t>
            </a:r>
            <a:r>
              <a:rPr lang="ru-RU" sz="2800" dirty="0"/>
              <a:t>ситуация 	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Проблемный </a:t>
            </a:r>
            <a:r>
              <a:rPr lang="ru-RU" sz="2800" dirty="0"/>
              <a:t>вопрос	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Видео </a:t>
            </a:r>
            <a:r>
              <a:rPr lang="ru-RU" sz="2800" dirty="0"/>
              <a:t>сюжет	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Музыкальный фрагмент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Вопрос-размышление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Беседа , подводящая к теме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i="1" dirty="0" smtClean="0"/>
              <a:t>«</a:t>
            </a:r>
            <a:r>
              <a:rPr lang="ru-RU" sz="2800" i="1" dirty="0"/>
              <a:t>Мозговой штурм»	</a:t>
            </a:r>
            <a:endParaRPr lang="ru-RU" sz="2800" i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i="1" dirty="0" smtClean="0"/>
              <a:t>ЗУХ </a:t>
            </a:r>
            <a:r>
              <a:rPr lang="ru-RU" sz="2800" i="1" dirty="0"/>
              <a:t>(знаю, умею, хочу узнать</a:t>
            </a:r>
            <a:r>
              <a:rPr lang="ru-RU" sz="2800" i="1" dirty="0" smtClean="0"/>
              <a:t>)</a:t>
            </a:r>
            <a:r>
              <a:rPr lang="ru-RU" dirty="0"/>
              <a:t>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</a:rPr>
              <a:t>Актуализация знаний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484784"/>
            <a:ext cx="60486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Интеллектуальная разминка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Диалог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Проблемная ситуация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Игра (лото…)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Эксперимент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Проблемный ряд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Выдвижение гипотезы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Новый материал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4176464" cy="5170646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Работа с литературой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Анализ ситуации 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Работа по инструкции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Групповая работа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Поисковая работа по группам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Сравнение, сопоставление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Рассказ-эстафета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Составление схем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Заочное путешествие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Работа с компьютером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Работа с сигнальными карточками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196752"/>
            <a:ext cx="4211960" cy="4524315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Комментированное чтение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Экскурсии 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Презентации 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Мини-проекты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Мини-исследование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Эксперименты 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Опыты 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Текст с ошибками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Составить определение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 err="1" smtClean="0"/>
              <a:t>Синквейн</a:t>
            </a:r>
            <a:r>
              <a:rPr lang="ru-RU" sz="2400" i="1" dirty="0" smtClean="0"/>
              <a:t>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 smtClean="0"/>
              <a:t>Игра «Верите ли вы что…»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err="1" smtClean="0"/>
              <a:t>Инсерт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Инсерт</a:t>
            </a:r>
            <a:endParaRPr lang="ru-RU" sz="480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188" y="1341438"/>
          <a:ext cx="7920880" cy="3770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935434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v</a:t>
                      </a:r>
                      <a:endParaRPr lang="ru-RU" sz="4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+</a:t>
                      </a:r>
                      <a:endParaRPr lang="ru-RU" sz="4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--</a:t>
                      </a:r>
                      <a:endParaRPr lang="ru-RU" sz="4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?</a:t>
                      </a:r>
                      <a:endParaRPr lang="ru-RU" sz="4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2524789">
                <a:tc>
                  <a:txBody>
                    <a:bodyPr/>
                    <a:lstStyle/>
                    <a:p>
                      <a:endParaRPr lang="ru-RU" sz="800" dirty="0" smtClean="0"/>
                    </a:p>
                    <a:p>
                      <a:r>
                        <a:rPr lang="ru-RU" sz="2000" dirty="0" smtClean="0"/>
                        <a:t>Поставьте около строк,</a:t>
                      </a:r>
                      <a:r>
                        <a:rPr lang="ru-RU" sz="2000" baseline="0" dirty="0" smtClean="0"/>
                        <a:t> в которых говорится о том, что вы уже знаете.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2000" dirty="0" smtClean="0"/>
                        <a:t>Поставьте около строк, в которых для вас содержится новая информация.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2000" dirty="0" smtClean="0"/>
                        <a:t>Поставьте около</a:t>
                      </a:r>
                      <a:r>
                        <a:rPr lang="ru-RU" sz="2000" baseline="0" dirty="0" smtClean="0"/>
                        <a:t> строк, в которых информация противоречит тому, что вы уже знали.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Поставьте около</a:t>
                      </a:r>
                      <a:r>
                        <a:rPr lang="ru-RU" baseline="0" dirty="0" smtClean="0"/>
                        <a:t> строк, в которых вам что-то непонятно или же вы хотите получить более подробные сведения по данному вопросу.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1603</Words>
  <Application>Microsoft Office PowerPoint</Application>
  <PresentationFormat>Экран (4:3)</PresentationFormat>
  <Paragraphs>320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Структура уроков ведения нового знания</vt:lpstr>
      <vt:lpstr>1. Мотивирование к учебной деятельности. </vt:lpstr>
      <vt:lpstr>Актуализация знаний</vt:lpstr>
      <vt:lpstr>Новый материал</vt:lpstr>
      <vt:lpstr>Инсерт</vt:lpstr>
      <vt:lpstr>Обсуждение и решение проблем </vt:lpstr>
      <vt:lpstr>Слайд 11</vt:lpstr>
      <vt:lpstr>Слайд 12</vt:lpstr>
      <vt:lpstr>Кластеры</vt:lpstr>
      <vt:lpstr>Самостоятельная работа с самопроверкой по эталону</vt:lpstr>
      <vt:lpstr> Включение в систему знаний и повторение.</vt:lpstr>
      <vt:lpstr>Слайд 16</vt:lpstr>
      <vt:lpstr>Тонкие и толстые вопросы</vt:lpstr>
      <vt:lpstr>Приём «Ключевые термины»</vt:lpstr>
      <vt:lpstr>Рефлексия</vt:lpstr>
      <vt:lpstr>Слайд 20</vt:lpstr>
      <vt:lpstr>Шесть шляп мышления Эдвард де Боно</vt:lpstr>
      <vt:lpstr>Слайд 22</vt:lpstr>
      <vt:lpstr>Слайд 23</vt:lpstr>
      <vt:lpstr>Слайд 24</vt:lpstr>
      <vt:lpstr>Слайд 25</vt:lpstr>
      <vt:lpstr>Слайд 26</vt:lpstr>
      <vt:lpstr>Слайд 27</vt:lpstr>
      <vt:lpstr>Желаю удачи, творческих побед и душевного счастья!!!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60</cp:revision>
  <dcterms:created xsi:type="dcterms:W3CDTF">2013-08-20T23:50:31Z</dcterms:created>
  <dcterms:modified xsi:type="dcterms:W3CDTF">2016-02-20T06:25:55Z</dcterms:modified>
</cp:coreProperties>
</file>