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  <p:sldId id="261" r:id="rId6"/>
    <p:sldId id="262" r:id="rId7"/>
    <p:sldId id="273" r:id="rId8"/>
    <p:sldId id="274" r:id="rId9"/>
    <p:sldId id="264" r:id="rId10"/>
    <p:sldId id="275" r:id="rId11"/>
    <p:sldId id="282" r:id="rId12"/>
    <p:sldId id="283" r:id="rId13"/>
    <p:sldId id="263" r:id="rId14"/>
    <p:sldId id="276" r:id="rId15"/>
    <p:sldId id="277" r:id="rId16"/>
    <p:sldId id="270" r:id="rId17"/>
    <p:sldId id="265" r:id="rId18"/>
    <p:sldId id="266" r:id="rId19"/>
    <p:sldId id="278" r:id="rId20"/>
    <p:sldId id="284" r:id="rId21"/>
    <p:sldId id="267" r:id="rId22"/>
    <p:sldId id="268" r:id="rId23"/>
    <p:sldId id="271" r:id="rId24"/>
    <p:sldId id="272" r:id="rId25"/>
    <p:sldId id="279" r:id="rId26"/>
    <p:sldId id="280" r:id="rId27"/>
    <p:sldId id="281" r:id="rId28"/>
    <p:sldId id="269" r:id="rId29"/>
    <p:sldId id="258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s3.uploads.ru/BdO9t.png" TargetMode="External"/><Relationship Id="rId7" Type="http://schemas.openxmlformats.org/officeDocument/2006/relationships/hyperlink" Target="http://lenagold.narod.ru/fon/clipart/s/svit/svitolk21.png" TargetMode="External"/><Relationship Id="rId2" Type="http://schemas.openxmlformats.org/officeDocument/2006/relationships/hyperlink" Target="http://elenaranko.ucoz.ru/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s1.pic4you.ru/allimage/y2012/10-26/12216/2601840.png" TargetMode="External"/><Relationship Id="rId5" Type="http://schemas.openxmlformats.org/officeDocument/2006/relationships/hyperlink" Target="http://img-fotki.yandex.ru/get/6434/136487634.a39/0_d5931_5c31a0b1_XL.png" TargetMode="External"/><Relationship Id="rId4" Type="http://schemas.openxmlformats.org/officeDocument/2006/relationships/hyperlink" Target="http://cs10561.vkontakte.ru/u111299510/-5/x_70c5f3cb.jp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259632" y="1484784"/>
            <a:ext cx="7272808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Технологии современного урока</a:t>
            </a:r>
            <a:endParaRPr kumimoji="0" lang="ru-RU" sz="600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267744" y="404664"/>
            <a:ext cx="5544616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Внедрение ФГОС</a:t>
            </a:r>
            <a:endParaRPr kumimoji="0" lang="ru-RU" sz="400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Обсуждение и решение проблем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1916832"/>
            <a:ext cx="57606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/>
              <a:t>Кластер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Стратегия «Идеал»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Стратегия «</a:t>
            </a:r>
            <a:r>
              <a:rPr lang="ru-RU" sz="2800" dirty="0" err="1" smtClean="0"/>
              <a:t>Фишбоун</a:t>
            </a:r>
            <a:r>
              <a:rPr lang="ru-RU" sz="2800" dirty="0" smtClean="0"/>
              <a:t>»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Силовой анализ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Обратный мозговой штурм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Генераторы - критики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21-110517014344-phpapp02/95/slide-12-728.jpg?1305614686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1043608" y="764704"/>
            <a:ext cx="6934200" cy="5200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21-110517014344-phpapp02/95/slide-13-728.jpg?1305614686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1259632" y="836712"/>
            <a:ext cx="6934200" cy="5200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6425" cy="7080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mtClean="0"/>
              <a:t>Кластеры</a:t>
            </a: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49263" y="908050"/>
            <a:ext cx="8226425" cy="5400675"/>
            <a:chOff x="708" y="7972"/>
            <a:chExt cx="10417" cy="7927"/>
          </a:xfrm>
        </p:grpSpPr>
        <p:sp>
          <p:nvSpPr>
            <p:cNvPr id="75780" name="Rectangle 3"/>
            <p:cNvSpPr>
              <a:spLocks noChangeArrowheads="1"/>
            </p:cNvSpPr>
            <p:nvPr/>
          </p:nvSpPr>
          <p:spPr bwMode="auto">
            <a:xfrm>
              <a:off x="762" y="9223"/>
              <a:ext cx="2038" cy="48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ru-RU" sz="1400" b="1">
                  <a:solidFill>
                    <a:srgbClr val="7030A0"/>
                  </a:solidFill>
                  <a:latin typeface="Calibri" pitchFamily="34" charset="0"/>
                </a:rPr>
                <a:t>поговорки</a:t>
              </a:r>
              <a:endParaRPr lang="ru-RU"/>
            </a:p>
          </p:txBody>
        </p:sp>
        <p:sp>
          <p:nvSpPr>
            <p:cNvPr id="75781" name="Rectangle 4"/>
            <p:cNvSpPr>
              <a:spLocks noChangeArrowheads="1"/>
            </p:cNvSpPr>
            <p:nvPr/>
          </p:nvSpPr>
          <p:spPr bwMode="auto">
            <a:xfrm>
              <a:off x="736" y="9843"/>
              <a:ext cx="2038" cy="48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ru-RU" sz="1400" b="1">
                  <a:solidFill>
                    <a:srgbClr val="7030A0"/>
                  </a:solidFill>
                  <a:latin typeface="Calibri" pitchFamily="34" charset="0"/>
                </a:rPr>
                <a:t>пословицы</a:t>
              </a:r>
              <a:endParaRPr lang="ru-RU"/>
            </a:p>
          </p:txBody>
        </p:sp>
        <p:sp>
          <p:nvSpPr>
            <p:cNvPr id="75782" name="Rectangle 5"/>
            <p:cNvSpPr>
              <a:spLocks noChangeArrowheads="1"/>
            </p:cNvSpPr>
            <p:nvPr/>
          </p:nvSpPr>
          <p:spPr bwMode="auto">
            <a:xfrm>
              <a:off x="725" y="10474"/>
              <a:ext cx="2038" cy="48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ru-RU" sz="1400" b="1">
                  <a:solidFill>
                    <a:srgbClr val="7030A0"/>
                  </a:solidFill>
                  <a:latin typeface="Calibri" pitchFamily="34" charset="0"/>
                </a:rPr>
                <a:t>прибаутки</a:t>
              </a:r>
              <a:endParaRPr lang="ru-RU"/>
            </a:p>
          </p:txBody>
        </p:sp>
        <p:sp>
          <p:nvSpPr>
            <p:cNvPr id="75783" name="Rectangle 6"/>
            <p:cNvSpPr>
              <a:spLocks noChangeArrowheads="1"/>
            </p:cNvSpPr>
            <p:nvPr/>
          </p:nvSpPr>
          <p:spPr bwMode="auto">
            <a:xfrm>
              <a:off x="708" y="11064"/>
              <a:ext cx="2038" cy="89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ru-RU" sz="1400" b="1">
                  <a:solidFill>
                    <a:srgbClr val="7030A0"/>
                  </a:solidFill>
                  <a:latin typeface="Calibri" pitchFamily="34" charset="0"/>
                </a:rPr>
                <a:t>небылицы-перевёртыши</a:t>
              </a:r>
              <a:endParaRPr lang="ru-RU"/>
            </a:p>
          </p:txBody>
        </p:sp>
        <p:sp>
          <p:nvSpPr>
            <p:cNvPr id="75784" name="Rectangle 7"/>
            <p:cNvSpPr>
              <a:spLocks noChangeArrowheads="1"/>
            </p:cNvSpPr>
            <p:nvPr/>
          </p:nvSpPr>
          <p:spPr bwMode="auto">
            <a:xfrm>
              <a:off x="725" y="12123"/>
              <a:ext cx="2038" cy="48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ru-RU" sz="1400" b="1">
                  <a:solidFill>
                    <a:srgbClr val="7030A0"/>
                  </a:solidFill>
                  <a:latin typeface="Calibri" pitchFamily="34" charset="0"/>
                </a:rPr>
                <a:t>скороговорки</a:t>
              </a:r>
              <a:endParaRPr lang="ru-RU"/>
            </a:p>
          </p:txBody>
        </p:sp>
        <p:sp>
          <p:nvSpPr>
            <p:cNvPr id="75785" name="Rectangle 8"/>
            <p:cNvSpPr>
              <a:spLocks noChangeArrowheads="1"/>
            </p:cNvSpPr>
            <p:nvPr/>
          </p:nvSpPr>
          <p:spPr bwMode="auto">
            <a:xfrm>
              <a:off x="746" y="12832"/>
              <a:ext cx="2038" cy="48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ru-RU" sz="1400" b="1">
                  <a:solidFill>
                    <a:srgbClr val="7030A0"/>
                  </a:solidFill>
                  <a:latin typeface="Calibri" pitchFamily="34" charset="0"/>
                </a:rPr>
                <a:t>загадки</a:t>
              </a:r>
              <a:endParaRPr lang="ru-RU"/>
            </a:p>
          </p:txBody>
        </p:sp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858" y="7972"/>
              <a:ext cx="10267" cy="7927"/>
              <a:chOff x="858" y="7972"/>
              <a:chExt cx="10267" cy="7927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>
                <a:off x="3011" y="7972"/>
                <a:ext cx="8114" cy="7927"/>
                <a:chOff x="3025" y="7972"/>
                <a:chExt cx="8114" cy="7927"/>
              </a:xfrm>
            </p:grpSpPr>
            <p:sp>
              <p:nvSpPr>
                <p:cNvPr id="75800" name="Rectangle 11"/>
                <p:cNvSpPr>
                  <a:spLocks noChangeArrowheads="1"/>
                </p:cNvSpPr>
                <p:nvPr/>
              </p:nvSpPr>
              <p:spPr bwMode="auto">
                <a:xfrm>
                  <a:off x="7923" y="12028"/>
                  <a:ext cx="755" cy="3871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1400" b="1">
                      <a:solidFill>
                        <a:srgbClr val="7030A0"/>
                      </a:solidFill>
                      <a:latin typeface="Calibri" pitchFamily="34" charset="0"/>
                    </a:rPr>
                    <a:t>Собствен-но детский фольклор</a:t>
                  </a:r>
                  <a:endParaRPr lang="ru-RU"/>
                </a:p>
              </p:txBody>
            </p:sp>
            <p:grpSp>
              <p:nvGrpSpPr>
                <p:cNvPr id="5" name="Group 12"/>
                <p:cNvGrpSpPr>
                  <a:grpSpLocks/>
                </p:cNvGrpSpPr>
                <p:nvPr/>
              </p:nvGrpSpPr>
              <p:grpSpPr bwMode="auto">
                <a:xfrm>
                  <a:off x="3025" y="7972"/>
                  <a:ext cx="8114" cy="7642"/>
                  <a:chOff x="3025" y="8257"/>
                  <a:chExt cx="8114" cy="7642"/>
                </a:xfrm>
              </p:grpSpPr>
              <p:sp>
                <p:nvSpPr>
                  <p:cNvPr id="75802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8844" y="12920"/>
                    <a:ext cx="2281" cy="399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>
                      <a:spcAft>
                        <a:spcPts val="1000"/>
                      </a:spcAft>
                    </a:pPr>
                    <a:r>
                      <a:rPr lang="ru-RU" sz="1400" b="1">
                        <a:solidFill>
                          <a:srgbClr val="7030A0"/>
                        </a:solidFill>
                        <a:latin typeface="Calibri" pitchFamily="34" charset="0"/>
                      </a:rPr>
                      <a:t>дразнилки</a:t>
                    </a:r>
                    <a:endParaRPr lang="ru-RU"/>
                  </a:p>
                </p:txBody>
              </p:sp>
              <p:sp>
                <p:nvSpPr>
                  <p:cNvPr id="75803" name="Rectangle 14"/>
                  <p:cNvSpPr>
                    <a:spLocks noChangeArrowheads="1"/>
                  </p:cNvSpPr>
                  <p:nvPr/>
                </p:nvSpPr>
                <p:spPr bwMode="auto">
                  <a:xfrm>
                    <a:off x="8846" y="13394"/>
                    <a:ext cx="2281" cy="898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>
                      <a:spcAft>
                        <a:spcPts val="1000"/>
                      </a:spcAft>
                    </a:pPr>
                    <a:r>
                      <a:rPr lang="ru-RU" sz="1400" b="1">
                        <a:solidFill>
                          <a:srgbClr val="7030A0"/>
                        </a:solidFill>
                        <a:latin typeface="Calibri" pitchFamily="34" charset="0"/>
                      </a:rPr>
                      <a:t>жеребьёвки-сговорки</a:t>
                    </a:r>
                    <a:endParaRPr lang="ru-RU"/>
                  </a:p>
                </p:txBody>
              </p:sp>
              <p:sp>
                <p:nvSpPr>
                  <p:cNvPr id="75804" name="Rectangle 15"/>
                  <p:cNvSpPr>
                    <a:spLocks noChangeArrowheads="1"/>
                  </p:cNvSpPr>
                  <p:nvPr/>
                </p:nvSpPr>
                <p:spPr bwMode="auto">
                  <a:xfrm>
                    <a:off x="8858" y="14426"/>
                    <a:ext cx="2281" cy="404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>
                      <a:spcAft>
                        <a:spcPts val="1000"/>
                      </a:spcAft>
                    </a:pPr>
                    <a:r>
                      <a:rPr lang="ru-RU" sz="1400" b="1">
                        <a:solidFill>
                          <a:srgbClr val="7030A0"/>
                        </a:solidFill>
                        <a:latin typeface="Calibri" pitchFamily="34" charset="0"/>
                      </a:rPr>
                      <a:t>молчанки</a:t>
                    </a:r>
                    <a:endParaRPr lang="ru-RU"/>
                  </a:p>
                </p:txBody>
              </p:sp>
              <p:grpSp>
                <p:nvGrpSpPr>
                  <p:cNvPr id="6" name="Group 16"/>
                  <p:cNvGrpSpPr>
                    <a:grpSpLocks/>
                  </p:cNvGrpSpPr>
                  <p:nvPr/>
                </p:nvGrpSpPr>
                <p:grpSpPr bwMode="auto">
                  <a:xfrm>
                    <a:off x="3025" y="10180"/>
                    <a:ext cx="4833" cy="3367"/>
                    <a:chOff x="3025" y="8546"/>
                    <a:chExt cx="4833" cy="3367"/>
                  </a:xfrm>
                </p:grpSpPr>
                <p:sp>
                  <p:nvSpPr>
                    <p:cNvPr id="75825" name="Rectangle 1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76" y="9007"/>
                      <a:ext cx="2022" cy="1856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0070C0"/>
                          </a:solidFill>
                          <a:latin typeface="Calibri" pitchFamily="34" charset="0"/>
                        </a:rPr>
                        <a:t>Устное народное творчество</a:t>
                      </a:r>
                    </a:p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0070C0"/>
                          </a:solidFill>
                          <a:latin typeface="Calibri" pitchFamily="34" charset="0"/>
                        </a:rPr>
                        <a:t>фольклор</a:t>
                      </a:r>
                      <a:endParaRPr lang="ru-RU" sz="1600"/>
                    </a:p>
                  </p:txBody>
                </p:sp>
                <p:sp>
                  <p:nvSpPr>
                    <p:cNvPr id="75826" name="Rectangle 1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581" y="8602"/>
                      <a:ext cx="1277" cy="3161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детский фольк-лор</a:t>
                      </a:r>
                      <a:endParaRPr lang="ru-RU"/>
                    </a:p>
                  </p:txBody>
                </p:sp>
                <p:sp>
                  <p:nvSpPr>
                    <p:cNvPr id="75827" name="Rectangle 1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25" y="8546"/>
                      <a:ext cx="1071" cy="3367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Взрос-лый фольк-лор</a:t>
                      </a:r>
                      <a:endParaRPr lang="ru-RU"/>
                    </a:p>
                  </p:txBody>
                </p:sp>
                <p:cxnSp>
                  <p:nvCxnSpPr>
                    <p:cNvPr id="75828" name="AutoShape 20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4096" y="9968"/>
                      <a:ext cx="280" cy="0"/>
                    </a:xfrm>
                    <a:prstGeom prst="straightConnector1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</p:cxnSp>
                <p:cxnSp>
                  <p:nvCxnSpPr>
                    <p:cNvPr id="75829" name="AutoShape 21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6398" y="9968"/>
                      <a:ext cx="277" cy="0"/>
                    </a:xfrm>
                    <a:prstGeom prst="straightConnector1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</p:cxnSp>
              </p:grpSp>
              <p:sp>
                <p:nvSpPr>
                  <p:cNvPr id="75806" name="Rectangle 22"/>
                  <p:cNvSpPr>
                    <a:spLocks noChangeArrowheads="1"/>
                  </p:cNvSpPr>
                  <p:nvPr/>
                </p:nvSpPr>
                <p:spPr bwMode="auto">
                  <a:xfrm>
                    <a:off x="8858" y="14906"/>
                    <a:ext cx="2281" cy="429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>
                      <a:spcAft>
                        <a:spcPts val="1000"/>
                      </a:spcAft>
                    </a:pPr>
                    <a:r>
                      <a:rPr lang="ru-RU" sz="1400" b="1">
                        <a:solidFill>
                          <a:srgbClr val="7030A0"/>
                        </a:solidFill>
                        <a:latin typeface="Calibri" pitchFamily="34" charset="0"/>
                      </a:rPr>
                      <a:t>мирилки</a:t>
                    </a:r>
                    <a:endParaRPr lang="ru-RU"/>
                  </a:p>
                </p:txBody>
              </p:sp>
              <p:sp>
                <p:nvSpPr>
                  <p:cNvPr id="75807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8844" y="15463"/>
                    <a:ext cx="2281" cy="436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>
                      <a:spcAft>
                        <a:spcPts val="1000"/>
                      </a:spcAft>
                    </a:pPr>
                    <a:r>
                      <a:rPr lang="ru-RU" sz="1400" b="1">
                        <a:solidFill>
                          <a:srgbClr val="7030A0"/>
                        </a:solidFill>
                        <a:latin typeface="Calibri" pitchFamily="34" charset="0"/>
                      </a:rPr>
                      <a:t>страшилки</a:t>
                    </a:r>
                    <a:endParaRPr lang="ru-RU"/>
                  </a:p>
                </p:txBody>
              </p:sp>
              <p:grpSp>
                <p:nvGrpSpPr>
                  <p:cNvPr id="7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7857" y="8257"/>
                    <a:ext cx="3282" cy="4553"/>
                    <a:chOff x="7857" y="8257"/>
                    <a:chExt cx="3282" cy="4553"/>
                  </a:xfrm>
                </p:grpSpPr>
                <p:sp>
                  <p:nvSpPr>
                    <p:cNvPr id="75814" name="Rectangle 2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846" y="8295"/>
                      <a:ext cx="2281" cy="842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ru-RU" sz="1400" b="1">
                          <a:solidFill>
                            <a:srgbClr val="7030A0"/>
                          </a:solidFill>
                          <a:latin typeface="Calibri" pitchFamily="34" charset="0"/>
                        </a:rPr>
                        <a:t>колыбельные песни</a:t>
                      </a:r>
                      <a:endParaRPr lang="ru-RU"/>
                    </a:p>
                  </p:txBody>
                </p:sp>
                <p:sp>
                  <p:nvSpPr>
                    <p:cNvPr id="75815" name="Rectangle 2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846" y="9322"/>
                      <a:ext cx="2281" cy="50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ru-RU" sz="1400" b="1">
                          <a:solidFill>
                            <a:srgbClr val="7030A0"/>
                          </a:solidFill>
                          <a:latin typeface="Calibri" pitchFamily="34" charset="0"/>
                        </a:rPr>
                        <a:t>пестушки</a:t>
                      </a:r>
                      <a:endParaRPr lang="ru-RU"/>
                    </a:p>
                  </p:txBody>
                </p:sp>
                <p:sp>
                  <p:nvSpPr>
                    <p:cNvPr id="75816" name="Rectangle 2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858" y="9999"/>
                      <a:ext cx="2281" cy="50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ru-RU" sz="1400" b="1">
                          <a:solidFill>
                            <a:srgbClr val="7030A0"/>
                          </a:solidFill>
                          <a:latin typeface="Calibri" pitchFamily="34" charset="0"/>
                        </a:rPr>
                        <a:t>потешки</a:t>
                      </a:r>
                      <a:endParaRPr lang="ru-RU"/>
                    </a:p>
                  </p:txBody>
                </p:sp>
                <p:sp>
                  <p:nvSpPr>
                    <p:cNvPr id="75817" name="Rectangle 2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846" y="10671"/>
                      <a:ext cx="2281" cy="639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ru-RU" sz="1400" b="1">
                          <a:solidFill>
                            <a:srgbClr val="7030A0"/>
                          </a:solidFill>
                          <a:latin typeface="Calibri" pitchFamily="34" charset="0"/>
                        </a:rPr>
                        <a:t>сказки-шутки</a:t>
                      </a:r>
                      <a:endParaRPr lang="ru-RU"/>
                    </a:p>
                  </p:txBody>
                </p:sp>
                <p:sp>
                  <p:nvSpPr>
                    <p:cNvPr id="75818" name="Rectangle 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844" y="11431"/>
                      <a:ext cx="2281" cy="842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ru-RU" sz="1400" b="1">
                          <a:solidFill>
                            <a:srgbClr val="7030A0"/>
                          </a:solidFill>
                          <a:latin typeface="Calibri" pitchFamily="34" charset="0"/>
                        </a:rPr>
                        <a:t>календарный фольклор</a:t>
                      </a:r>
                      <a:endParaRPr lang="ru-RU"/>
                    </a:p>
                  </p:txBody>
                </p:sp>
                <p:sp>
                  <p:nvSpPr>
                    <p:cNvPr id="75819" name="Rectangle 3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844" y="12404"/>
                      <a:ext cx="2281" cy="406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ru-RU" sz="1400" b="1">
                          <a:solidFill>
                            <a:srgbClr val="7030A0"/>
                          </a:solidFill>
                          <a:latin typeface="Calibri" pitchFamily="34" charset="0"/>
                        </a:rPr>
                        <a:t>считалки</a:t>
                      </a:r>
                      <a:endParaRPr lang="ru-RU"/>
                    </a:p>
                  </p:txBody>
                </p:sp>
                <p:sp>
                  <p:nvSpPr>
                    <p:cNvPr id="75820" name="Rectangle 3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857" y="8257"/>
                      <a:ext cx="740" cy="3123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ru-RU" sz="1400" b="1">
                          <a:solidFill>
                            <a:srgbClr val="7030A0"/>
                          </a:solidFill>
                          <a:latin typeface="Calibri" pitchFamily="34" charset="0"/>
                        </a:rPr>
                        <a:t>материнский фольклор</a:t>
                      </a:r>
                      <a:endParaRPr lang="ru-RU"/>
                    </a:p>
                  </p:txBody>
                </p:sp>
                <p:cxnSp>
                  <p:nvCxnSpPr>
                    <p:cNvPr id="75821" name="AutoShape 32"/>
                    <p:cNvCxnSpPr>
                      <a:cxnSpLocks noChangeShapeType="1"/>
                    </p:cNvCxnSpPr>
                    <p:nvPr/>
                  </p:nvCxnSpPr>
                  <p:spPr bwMode="auto">
                    <a:xfrm flipV="1">
                      <a:off x="8597" y="8752"/>
                      <a:ext cx="247" cy="767"/>
                    </a:xfrm>
                    <a:prstGeom prst="straightConnector1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</p:cxnSp>
                <p:cxnSp>
                  <p:nvCxnSpPr>
                    <p:cNvPr id="75822" name="AutoShape 33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8597" y="9519"/>
                      <a:ext cx="249" cy="0"/>
                    </a:xfrm>
                    <a:prstGeom prst="straightConnector1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</p:cxnSp>
                <p:cxnSp>
                  <p:nvCxnSpPr>
                    <p:cNvPr id="75823" name="AutoShape 34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8597" y="9519"/>
                      <a:ext cx="261" cy="717"/>
                    </a:xfrm>
                    <a:prstGeom prst="straightConnector1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</p:cxnSp>
                <p:cxnSp>
                  <p:nvCxnSpPr>
                    <p:cNvPr id="75824" name="AutoShape 35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8597" y="9519"/>
                      <a:ext cx="247" cy="1440"/>
                    </a:xfrm>
                    <a:prstGeom prst="straightConnector1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</p:cxnSp>
              </p:grpSp>
              <p:cxnSp>
                <p:nvCxnSpPr>
                  <p:cNvPr id="75809" name="AutoShape 36"/>
                  <p:cNvCxnSpPr>
                    <a:cxnSpLocks noChangeShapeType="1"/>
                  </p:cNvCxnSpPr>
                  <p:nvPr/>
                </p:nvCxnSpPr>
                <p:spPr bwMode="auto">
                  <a:xfrm flipV="1">
                    <a:off x="8597" y="12028"/>
                    <a:ext cx="247" cy="1194"/>
                  </a:xfrm>
                  <a:prstGeom prst="straightConnector1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</p:cxnSp>
              <p:cxnSp>
                <p:nvCxnSpPr>
                  <p:cNvPr id="75810" name="AutoShape 37"/>
                  <p:cNvCxnSpPr>
                    <a:cxnSpLocks noChangeShapeType="1"/>
                  </p:cNvCxnSpPr>
                  <p:nvPr/>
                </p:nvCxnSpPr>
                <p:spPr bwMode="auto">
                  <a:xfrm flipV="1">
                    <a:off x="8597" y="12689"/>
                    <a:ext cx="247" cy="533"/>
                  </a:xfrm>
                  <a:prstGeom prst="straightConnector1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</p:cxnSp>
              <p:cxnSp>
                <p:nvCxnSpPr>
                  <p:cNvPr id="75811" name="AutoShape 38"/>
                  <p:cNvCxnSpPr>
                    <a:cxnSpLocks noChangeShapeType="1"/>
                  </p:cNvCxnSpPr>
                  <p:nvPr/>
                </p:nvCxnSpPr>
                <p:spPr bwMode="auto">
                  <a:xfrm flipV="1">
                    <a:off x="8597" y="13222"/>
                    <a:ext cx="247" cy="97"/>
                  </a:xfrm>
                  <a:prstGeom prst="straightConnector1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</p:cxnSp>
              <p:cxnSp>
                <p:nvCxnSpPr>
                  <p:cNvPr id="75812" name="AutoShape 39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8597" y="13394"/>
                    <a:ext cx="247" cy="1032"/>
                  </a:xfrm>
                  <a:prstGeom prst="straightConnector1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</p:cxnSp>
              <p:cxnSp>
                <p:nvCxnSpPr>
                  <p:cNvPr id="75813" name="AutoShape 40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8597" y="13397"/>
                    <a:ext cx="247" cy="2066"/>
                  </a:xfrm>
                  <a:prstGeom prst="straightConnector1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</p:cxnSp>
            </p:grpSp>
          </p:grpSp>
          <p:sp>
            <p:nvSpPr>
              <p:cNvPr id="75794" name="Rectangle 41"/>
              <p:cNvSpPr>
                <a:spLocks noChangeArrowheads="1"/>
              </p:cNvSpPr>
              <p:nvPr/>
            </p:nvSpPr>
            <p:spPr bwMode="auto">
              <a:xfrm>
                <a:off x="1774" y="13764"/>
                <a:ext cx="2038" cy="98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>
                  <a:spcAft>
                    <a:spcPts val="1000"/>
                  </a:spcAft>
                </a:pPr>
                <a:r>
                  <a:rPr lang="ru-RU" sz="1400" b="1">
                    <a:solidFill>
                      <a:srgbClr val="7030A0"/>
                    </a:solidFill>
                    <a:latin typeface="Calibri" pitchFamily="34" charset="0"/>
                  </a:rPr>
                  <a:t>народная поэзия</a:t>
                </a:r>
                <a:endParaRPr lang="ru-RU"/>
              </a:p>
            </p:txBody>
          </p:sp>
          <p:sp>
            <p:nvSpPr>
              <p:cNvPr id="75795" name="Rectangle 42"/>
              <p:cNvSpPr>
                <a:spLocks noChangeArrowheads="1"/>
              </p:cNvSpPr>
              <p:nvPr/>
            </p:nvSpPr>
            <p:spPr bwMode="auto">
              <a:xfrm>
                <a:off x="858" y="15036"/>
                <a:ext cx="1685" cy="57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Aft>
                    <a:spcPts val="1000"/>
                  </a:spcAft>
                </a:pPr>
                <a:r>
                  <a:rPr lang="ru-RU" sz="1400" b="1">
                    <a:solidFill>
                      <a:srgbClr val="7030A0"/>
                    </a:solidFill>
                    <a:latin typeface="Calibri" pitchFamily="34" charset="0"/>
                  </a:rPr>
                  <a:t>обрядовая</a:t>
                </a:r>
                <a:endParaRPr lang="ru-RU"/>
              </a:p>
            </p:txBody>
          </p:sp>
          <p:sp>
            <p:nvSpPr>
              <p:cNvPr id="75796" name="Rectangle 43"/>
              <p:cNvSpPr>
                <a:spLocks noChangeArrowheads="1"/>
              </p:cNvSpPr>
              <p:nvPr/>
            </p:nvSpPr>
            <p:spPr bwMode="auto">
              <a:xfrm>
                <a:off x="3104" y="15050"/>
                <a:ext cx="2263" cy="57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>
                  <a:spcAft>
                    <a:spcPts val="1000"/>
                  </a:spcAft>
                </a:pPr>
                <a:r>
                  <a:rPr lang="ru-RU" sz="1400" b="1">
                    <a:solidFill>
                      <a:srgbClr val="7030A0"/>
                    </a:solidFill>
                    <a:latin typeface="Calibri" pitchFamily="34" charset="0"/>
                  </a:rPr>
                  <a:t>внеобрядовая</a:t>
                </a:r>
                <a:endParaRPr lang="ru-RU"/>
              </a:p>
            </p:txBody>
          </p:sp>
          <p:cxnSp>
            <p:nvCxnSpPr>
              <p:cNvPr id="75797" name="AutoShape 44"/>
              <p:cNvCxnSpPr>
                <a:cxnSpLocks noChangeShapeType="1"/>
              </p:cNvCxnSpPr>
              <p:nvPr/>
            </p:nvCxnSpPr>
            <p:spPr bwMode="auto">
              <a:xfrm flipH="1">
                <a:off x="2057" y="14753"/>
                <a:ext cx="689" cy="283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75798" name="AutoShape 45"/>
              <p:cNvCxnSpPr>
                <a:cxnSpLocks noChangeShapeType="1"/>
              </p:cNvCxnSpPr>
              <p:nvPr/>
            </p:nvCxnSpPr>
            <p:spPr bwMode="auto">
              <a:xfrm>
                <a:off x="2746" y="14753"/>
                <a:ext cx="882" cy="283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75799" name="AutoShape 46"/>
              <p:cNvCxnSpPr>
                <a:cxnSpLocks noChangeShapeType="1"/>
              </p:cNvCxnSpPr>
              <p:nvPr/>
            </p:nvCxnSpPr>
            <p:spPr bwMode="auto">
              <a:xfrm flipH="1">
                <a:off x="2896" y="12525"/>
                <a:ext cx="457" cy="1239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</p:grpSp>
        <p:cxnSp>
          <p:nvCxnSpPr>
            <p:cNvPr id="75787" name="AutoShape 47"/>
            <p:cNvCxnSpPr>
              <a:cxnSpLocks noChangeShapeType="1"/>
            </p:cNvCxnSpPr>
            <p:nvPr/>
          </p:nvCxnSpPr>
          <p:spPr bwMode="auto">
            <a:xfrm flipH="1">
              <a:off x="2763" y="12212"/>
              <a:ext cx="590" cy="72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75788" name="AutoShape 48"/>
            <p:cNvCxnSpPr>
              <a:cxnSpLocks noChangeShapeType="1"/>
            </p:cNvCxnSpPr>
            <p:nvPr/>
          </p:nvCxnSpPr>
          <p:spPr bwMode="auto">
            <a:xfrm flipH="1">
              <a:off x="2746" y="11962"/>
              <a:ext cx="607" cy="44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75789" name="AutoShape 49"/>
            <p:cNvCxnSpPr>
              <a:cxnSpLocks noChangeShapeType="1"/>
            </p:cNvCxnSpPr>
            <p:nvPr/>
          </p:nvCxnSpPr>
          <p:spPr bwMode="auto">
            <a:xfrm flipH="1" flipV="1">
              <a:off x="2746" y="11501"/>
              <a:ext cx="607" cy="10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75790" name="AutoShape 50"/>
            <p:cNvCxnSpPr>
              <a:cxnSpLocks noChangeShapeType="1"/>
            </p:cNvCxnSpPr>
            <p:nvPr/>
          </p:nvCxnSpPr>
          <p:spPr bwMode="auto">
            <a:xfrm flipH="1" flipV="1">
              <a:off x="2746" y="10857"/>
              <a:ext cx="607" cy="46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75791" name="AutoShape 51"/>
            <p:cNvCxnSpPr>
              <a:cxnSpLocks noChangeShapeType="1"/>
            </p:cNvCxnSpPr>
            <p:nvPr/>
          </p:nvCxnSpPr>
          <p:spPr bwMode="auto">
            <a:xfrm flipH="1" flipV="1">
              <a:off x="2746" y="10219"/>
              <a:ext cx="607" cy="74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75792" name="AutoShape 52"/>
            <p:cNvCxnSpPr>
              <a:cxnSpLocks noChangeShapeType="1"/>
            </p:cNvCxnSpPr>
            <p:nvPr/>
          </p:nvCxnSpPr>
          <p:spPr bwMode="auto">
            <a:xfrm>
              <a:off x="2800" y="9542"/>
              <a:ext cx="553" cy="78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Самостоятельная работа</a:t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с самопроверкой по эталону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79712" y="1318022"/>
            <a:ext cx="61926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/>
              <a:t>«Найди ошибку»	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/>
              <a:t>Диктант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/>
              <a:t>Словарная работа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/>
              <a:t>Кроссворды 	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/>
              <a:t>Рассказ по опорному конспекту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/>
              <a:t>Классификация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/>
              <a:t>Логические цепочки, схемы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/>
              <a:t>«Верю, не верю»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/>
              <a:t>Игры-викторины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/>
              <a:t>«Что? Где? Когда?»	</a:t>
            </a:r>
            <a:r>
              <a:rPr lang="ru-RU" dirty="0" smtClean="0"/>
              <a:t>	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0000"/>
                </a:solidFill>
              </a:rPr>
              <a:t>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Включение в систему знаний и повторение.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1997839"/>
            <a:ext cx="5886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/>
              <a:t>Тест 	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/>
              <a:t>Составление таблиц	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/>
              <a:t>Задание на соответствие	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/>
              <a:t>Группировка материала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/>
              <a:t>Взаимопроверка 	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i="1" dirty="0" smtClean="0"/>
              <a:t>Составление кластера</a:t>
            </a:r>
            <a:r>
              <a:rPr lang="ru-RU" sz="2400" dirty="0" smtClean="0"/>
              <a:t>	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/>
              <a:t>Решение или составление кроссворда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/>
              <a:t>Метод 6 шляп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/>
              <a:t>Вернисаж 	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/>
              <a:t>Презентация	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1124744"/>
            <a:ext cx="82089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Простые вопросы: 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«Что?», «Сколько?», «Это?» </a:t>
            </a:r>
          </a:p>
          <a:p>
            <a:pPr lvl="0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«Из чего состоит?» и т.д.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772816"/>
            <a:ext cx="81369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/>
            <a:r>
              <a:rPr lang="ru-RU" sz="2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2. </a:t>
            </a:r>
            <a:r>
              <a:rPr lang="ru-RU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Уточняющие вопросы: 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«Правильно ли я понял?»</a:t>
            </a:r>
          </a:p>
          <a:p>
            <a:pPr lvl="0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« Иными словами, ты сказал…?»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2348880"/>
            <a:ext cx="74168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3. </a:t>
            </a:r>
            <a:r>
              <a:rPr lang="ru-RU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Практические вопросы: 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«Как то, что мы узнали, может применено в жизни?»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2996952"/>
            <a:ext cx="84249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4. </a:t>
            </a:r>
            <a:r>
              <a:rPr lang="ru-RU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Оценочные вопросы: 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«Каковы были ваши чувства? « «Что кажется интересным?  « Что кажется понятным?»  </a:t>
            </a:r>
          </a:p>
          <a:p>
            <a:pPr lvl="0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 Что кажется полезным?»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4005064"/>
            <a:ext cx="67687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5. Творческие вопросы:  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«Как бы вы изменили?» </a:t>
            </a:r>
          </a:p>
          <a:p>
            <a:pPr lvl="0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 Что бы вы изменили?» «Что можно было бы сделать,  если бы?»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539552" y="260648"/>
            <a:ext cx="8147248" cy="115699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Формирование умения задавать вопросы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51720" y="4869160"/>
            <a:ext cx="61206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6. Интерпретационные (объясняющие) вопросы :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«Почему?»</a:t>
            </a:r>
            <a:r>
              <a:rPr lang="ru-RU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, ответ по плану: во-первых, во-вторых, в – третьих.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467600" cy="633412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Тонкие и толстые вопросы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27584" y="1196752"/>
          <a:ext cx="7704856" cy="509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2428"/>
                <a:gridCol w="3852428"/>
              </a:tblGrid>
              <a:tr h="395952">
                <a:tc>
                  <a:txBody>
                    <a:bodyPr/>
                    <a:lstStyle/>
                    <a:p>
                      <a:pPr algn="ctr"/>
                      <a:r>
                        <a:rPr lang="ru-RU" sz="2400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Тонкие</a:t>
                      </a:r>
                      <a:r>
                        <a:rPr lang="ru-RU" sz="2400" b="1" cap="none" spc="0" baseline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 вопросы</a:t>
                      </a:r>
                      <a:endParaRPr lang="ru-RU" sz="2400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Толстые вопросы</a:t>
                      </a:r>
                      <a:endParaRPr lang="ru-RU" sz="2400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  <a:alpha val="49000"/>
                      </a:schemeClr>
                    </a:solidFill>
                  </a:tcPr>
                </a:tc>
              </a:tr>
              <a:tr h="4012312">
                <a:tc>
                  <a:txBody>
                    <a:bodyPr/>
                    <a:lstStyle/>
                    <a:p>
                      <a:pPr marL="0" marR="0" indent="0" algn="l" defTabSz="8294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Вопросы, требующие однословного ответа, вопросы репродуктивного плана.</a:t>
                      </a:r>
                    </a:p>
                    <a:p>
                      <a:pPr marL="0" marR="0" indent="0" algn="l" defTabSz="8294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8294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Кто? (Кто автор рассказа…)</a:t>
                      </a:r>
                    </a:p>
                    <a:p>
                      <a:r>
                        <a:rPr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Что?</a:t>
                      </a:r>
                    </a:p>
                    <a:p>
                      <a:r>
                        <a:rPr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Когда?</a:t>
                      </a:r>
                    </a:p>
                    <a:p>
                      <a:r>
                        <a:rPr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Как звать ...?</a:t>
                      </a:r>
                    </a:p>
                    <a:p>
                      <a:r>
                        <a:rPr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Было ли ...?</a:t>
                      </a:r>
                    </a:p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40000"/>
                        <a:lumOff val="6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8294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Вопросы, требующие размышления, привлечения дополнительных знаний, умения анализировать.</a:t>
                      </a:r>
                    </a:p>
                    <a:p>
                      <a:pPr marL="0" marR="0" indent="0" algn="l" defTabSz="8294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Дайте три объяснения, почему...?</a:t>
                      </a:r>
                    </a:p>
                    <a:p>
                      <a:r>
                        <a:rPr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Объясните, почему...?</a:t>
                      </a:r>
                    </a:p>
                    <a:p>
                      <a:r>
                        <a:rPr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Почему, вы думаете ...?</a:t>
                      </a:r>
                    </a:p>
                    <a:p>
                      <a:r>
                        <a:rPr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Почему вы считаете ...?</a:t>
                      </a:r>
                    </a:p>
                    <a:p>
                      <a:r>
                        <a:rPr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чём различие ...?</a:t>
                      </a:r>
                    </a:p>
                    <a:p>
                      <a:pPr marL="0" marR="0" indent="0" algn="l" defTabSz="8294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40000"/>
                        <a:lumOff val="60000"/>
                        <a:alpha val="49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Приём «Ключевые термины»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42938" y="1857375"/>
            <a:ext cx="7786687" cy="2867769"/>
          </a:xfrm>
          <a:prstGeom prst="rect">
            <a:avLst/>
          </a:prstGeom>
          <a:solidFill>
            <a:schemeClr val="accent6">
              <a:lumMod val="40000"/>
              <a:lumOff val="60000"/>
              <a:alpha val="4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accent6">
                  <a:lumMod val="40000"/>
                  <a:lumOff val="60000"/>
                  <a:alpha val="49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47664" y="2420888"/>
          <a:ext cx="6096000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Название термина</a:t>
                      </a:r>
                      <a:endParaRPr lang="ru-RU" sz="2400" dirty="0"/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Моё понимание термина</a:t>
                      </a:r>
                      <a:endParaRPr lang="ru-RU" sz="2400" b="1" dirty="0"/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Научная трактовка термина</a:t>
                      </a:r>
                      <a:endParaRPr lang="ru-RU" sz="2400" dirty="0"/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Рефлексия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67744" y="1412776"/>
            <a:ext cx="4572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400" dirty="0" smtClean="0"/>
              <a:t>Закончи предложение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400" dirty="0" err="1" smtClean="0"/>
              <a:t>Цветотехника</a:t>
            </a:r>
            <a:r>
              <a:rPr lang="ru-RU" sz="2400" dirty="0" smtClean="0"/>
              <a:t>		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400" dirty="0" smtClean="0"/>
              <a:t>Связь с жизнью	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400" dirty="0" smtClean="0"/>
              <a:t>Свободный микрофон	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400" dirty="0" smtClean="0"/>
              <a:t>Личное отношение к теме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400" dirty="0" smtClean="0"/>
              <a:t>Ответы на вопросы по изученному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400" dirty="0" smtClean="0"/>
              <a:t>Чудо-дерево		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400" dirty="0" smtClean="0"/>
              <a:t>Оценка успешности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400" dirty="0" smtClean="0"/>
              <a:t>«Шесть шляп»</a:t>
            </a:r>
          </a:p>
          <a:p>
            <a:pPr marL="457200" indent="-457200">
              <a:buFont typeface="Arial" pitchFamily="34" charset="0"/>
              <a:buChar char="•"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043608" y="188640"/>
            <a:ext cx="7056784" cy="16561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Деятельностный</a:t>
            </a:r>
            <a:r>
              <a:rPr kumimoji="0" lang="ru-RU" sz="48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метод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обучения – основа современного урока</a:t>
            </a:r>
            <a:endParaRPr kumimoji="0" lang="ru-RU" sz="320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75656" y="1772816"/>
            <a:ext cx="6840538" cy="47085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dirty="0"/>
              <a:t>Цель: </a:t>
            </a:r>
            <a:r>
              <a:rPr lang="ru-RU" sz="2000" u="sng" dirty="0"/>
              <a:t>развитие личности ребёнка на основе освоения УУД</a:t>
            </a:r>
          </a:p>
          <a:p>
            <a:pPr>
              <a:defRPr/>
            </a:pPr>
            <a:endParaRPr lang="ru-RU" sz="2000" b="1" dirty="0"/>
          </a:p>
          <a:p>
            <a:pPr>
              <a:defRPr/>
            </a:pPr>
            <a:r>
              <a:rPr lang="ru-RU" sz="2000" b="1" dirty="0"/>
              <a:t>Приоритет </a:t>
            </a:r>
            <a:r>
              <a:rPr lang="ru-RU" sz="2000" dirty="0"/>
              <a:t>–умение </a:t>
            </a:r>
            <a:r>
              <a:rPr lang="ru-RU" sz="2000" b="1" i="1" u="sng" dirty="0"/>
              <a:t>самостоятельно</a:t>
            </a:r>
            <a:r>
              <a:rPr lang="ru-RU" sz="2000" dirty="0"/>
              <a:t> решать жизненные задачи</a:t>
            </a:r>
          </a:p>
          <a:p>
            <a:pPr>
              <a:defRPr/>
            </a:pPr>
            <a:r>
              <a:rPr lang="ru-RU" sz="2000" b="1" dirty="0"/>
              <a:t>Актуальны такие качества: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sz="2000" dirty="0"/>
              <a:t>Разработка и проверка гипотез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sz="2000" dirty="0"/>
              <a:t>Умение работать в проектном режиме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sz="2000" dirty="0"/>
              <a:t>Инициативность в принятии решений и др.</a:t>
            </a:r>
          </a:p>
          <a:p>
            <a:pPr>
              <a:defRPr/>
            </a:pPr>
            <a:r>
              <a:rPr lang="ru-RU" sz="2000" b="1" dirty="0"/>
              <a:t>Результаты </a:t>
            </a:r>
            <a:r>
              <a:rPr lang="ru-RU" sz="2000" dirty="0"/>
              <a:t>образования прямо связаны с направлениями </a:t>
            </a:r>
            <a:r>
              <a:rPr lang="ru-RU" sz="2000" b="1" dirty="0"/>
              <a:t>личностного развития </a:t>
            </a:r>
            <a:r>
              <a:rPr lang="ru-RU" sz="2000" dirty="0"/>
              <a:t>и представлены в </a:t>
            </a:r>
            <a:r>
              <a:rPr lang="ru-RU" sz="2000" b="1" dirty="0" err="1"/>
              <a:t>деятельностной</a:t>
            </a:r>
            <a:r>
              <a:rPr lang="ru-RU" sz="2000" b="1" dirty="0"/>
              <a:t> форме.</a:t>
            </a:r>
          </a:p>
          <a:p>
            <a:pPr>
              <a:defRPr/>
            </a:pPr>
            <a:r>
              <a:rPr lang="ru-RU" sz="2000" b="1" dirty="0"/>
              <a:t>Основа развития личности: </a:t>
            </a:r>
            <a:r>
              <a:rPr lang="ru-RU" sz="2000" dirty="0"/>
              <a:t>умение учиться-познавать мир </a:t>
            </a:r>
            <a:r>
              <a:rPr lang="ru-RU" sz="2000" i="1" dirty="0"/>
              <a:t>через освоение и преобразование </a:t>
            </a:r>
            <a:r>
              <a:rPr lang="ru-RU" sz="2000" dirty="0"/>
              <a:t>в конструктивном </a:t>
            </a:r>
            <a:r>
              <a:rPr lang="ru-RU" sz="2000" i="1" dirty="0"/>
              <a:t>сотрудничестве</a:t>
            </a:r>
            <a:r>
              <a:rPr lang="ru-RU" sz="2000" b="1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://image.slidesharecdn.com/21-110517014344-phpapp02/95/slide-28-728.jpg?1305614686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1187624" y="836712"/>
            <a:ext cx="6934200" cy="5200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86868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Шесть шляп мышления</a:t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Эдвард де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Боно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82947" name="Прямоугольник 2"/>
          <p:cNvSpPr>
            <a:spLocks noChangeArrowheads="1"/>
          </p:cNvSpPr>
          <p:nvPr/>
        </p:nvSpPr>
        <p:spPr bwMode="auto">
          <a:xfrm>
            <a:off x="971600" y="1700808"/>
            <a:ext cx="7200726" cy="3743945"/>
          </a:xfrm>
          <a:prstGeom prst="rect">
            <a:avLst/>
          </a:prstGeom>
          <a:solidFill>
            <a:schemeClr val="accent6">
              <a:lumMod val="60000"/>
              <a:lumOff val="40000"/>
              <a:alpha val="49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defTabSz="449263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3200" dirty="0"/>
              <a:t>В основе лежит конструктивное мышление, при котором различные точки зрения и подходы не сталкиваются, как в дискуссии, а сосуществуют.</a:t>
            </a:r>
          </a:p>
        </p:txBody>
      </p:sp>
      <p:pic>
        <p:nvPicPr>
          <p:cNvPr id="8294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4005064"/>
            <a:ext cx="3744912" cy="254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67544" y="476250"/>
          <a:ext cx="8424936" cy="61741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2468"/>
                <a:gridCol w="4212468"/>
              </a:tblGrid>
              <a:tr h="10833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2400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Факты</a:t>
                      </a:r>
                      <a:endParaRPr lang="ru-RU" sz="2400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  <a:alpha val="49000"/>
                      </a:schemeClr>
                    </a:solidFill>
                  </a:tcPr>
                </a:tc>
              </a:tr>
              <a:tr h="100493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 smtClean="0"/>
                    </a:p>
                    <a:p>
                      <a:pPr algn="ctr"/>
                      <a:r>
                        <a:rPr lang="ru-RU" sz="2400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творческий подход</a:t>
                      </a:r>
                      <a:endParaRPr lang="ru-RU" sz="2400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  <a:alpha val="49000"/>
                      </a:schemeClr>
                    </a:solidFill>
                  </a:tcPr>
                </a:tc>
              </a:tr>
              <a:tr h="99302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cap="none" spc="0" dirty="0" smtClean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  <a:p>
                      <a:pPr algn="ctr"/>
                      <a:r>
                        <a:rPr lang="ru-RU" sz="2400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эмоции</a:t>
                      </a:r>
                      <a:endParaRPr lang="ru-RU" sz="2400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  <a:alpha val="49000"/>
                      </a:schemeClr>
                    </a:solidFill>
                  </a:tcPr>
                </a:tc>
              </a:tr>
              <a:tr h="90275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cap="none" spc="0" dirty="0" smtClean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  <a:p>
                      <a:pPr algn="ctr"/>
                      <a:r>
                        <a:rPr lang="ru-RU" sz="2400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позитивные стороны</a:t>
                      </a:r>
                      <a:endParaRPr lang="ru-RU" sz="2400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  <a:alpha val="49000"/>
                      </a:schemeClr>
                    </a:solidFill>
                  </a:tcPr>
                </a:tc>
              </a:tr>
              <a:tr h="100138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выявление недостатков и их обоснование (негативное мышление).</a:t>
                      </a:r>
                      <a:endParaRPr lang="ru-RU" sz="2400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  <a:alpha val="49000"/>
                      </a:schemeClr>
                    </a:solidFill>
                  </a:tcPr>
                </a:tc>
              </a:tr>
              <a:tr h="100138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60000"/>
                        <a:lumOff val="4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b="1" kern="1200" cap="none" spc="0" dirty="0" smtClean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400" b="1" kern="1200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выводы, планы на будущее</a:t>
                      </a:r>
                      <a:endParaRPr lang="ru-RU" sz="2400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60000"/>
                        <a:lumOff val="40000"/>
                        <a:alpha val="49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83993" name="Рисунок 4" descr="Картинка 2 из 689"/>
          <p:cNvPicPr>
            <a:picLocks noChangeAspect="1" noChangeArrowheads="1"/>
          </p:cNvPicPr>
          <p:nvPr/>
        </p:nvPicPr>
        <p:blipFill>
          <a:blip r:embed="rId2" cstate="print"/>
          <a:srcRect t="53433" r="69112" b="27141"/>
          <a:stretch>
            <a:fillRect/>
          </a:stretch>
        </p:blipFill>
        <p:spPr bwMode="auto">
          <a:xfrm>
            <a:off x="2339975" y="692150"/>
            <a:ext cx="11303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94" name="Рисунок 5" descr="Картинка 2 из 689"/>
          <p:cNvPicPr>
            <a:picLocks noChangeAspect="1" noChangeArrowheads="1"/>
          </p:cNvPicPr>
          <p:nvPr/>
        </p:nvPicPr>
        <p:blipFill>
          <a:blip r:embed="rId3" cstate="print"/>
          <a:srcRect l="32292" t="73158" r="35002" b="4619"/>
          <a:stretch>
            <a:fillRect/>
          </a:stretch>
        </p:blipFill>
        <p:spPr bwMode="auto">
          <a:xfrm>
            <a:off x="1763713" y="1773238"/>
            <a:ext cx="115252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95" name="Рисунок 6" descr="Картинка 2 из 689"/>
          <p:cNvPicPr>
            <a:picLocks noChangeAspect="1" noChangeArrowheads="1"/>
          </p:cNvPicPr>
          <p:nvPr/>
        </p:nvPicPr>
        <p:blipFill>
          <a:blip r:embed="rId4" cstate="print"/>
          <a:srcRect l="70335" t="53308" b="21349"/>
          <a:stretch>
            <a:fillRect/>
          </a:stretch>
        </p:blipFill>
        <p:spPr bwMode="auto">
          <a:xfrm>
            <a:off x="2700338" y="2781300"/>
            <a:ext cx="1160462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96" name="Рисунок 7" descr="Картинка 2 из 689"/>
          <p:cNvPicPr>
            <a:picLocks noChangeAspect="1" noChangeArrowheads="1"/>
          </p:cNvPicPr>
          <p:nvPr/>
        </p:nvPicPr>
        <p:blipFill>
          <a:blip r:embed="rId5" cstate="print"/>
          <a:srcRect l="69910" t="19850" b="56593"/>
          <a:stretch>
            <a:fillRect/>
          </a:stretch>
        </p:blipFill>
        <p:spPr bwMode="auto">
          <a:xfrm>
            <a:off x="1547813" y="3716338"/>
            <a:ext cx="1150937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97" name="Рисунок 8" descr="Картинка 2 из 689"/>
          <p:cNvPicPr>
            <a:picLocks noChangeAspect="1" noChangeArrowheads="1"/>
          </p:cNvPicPr>
          <p:nvPr/>
        </p:nvPicPr>
        <p:blipFill>
          <a:blip r:embed="rId6" cstate="print"/>
          <a:srcRect t="20599" r="67650" b="55869"/>
          <a:stretch>
            <a:fillRect/>
          </a:stretch>
        </p:blipFill>
        <p:spPr bwMode="auto">
          <a:xfrm>
            <a:off x="2771775" y="4508500"/>
            <a:ext cx="1195388" cy="65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98" name="Рисунок 9" descr="Картинка 2 из 689"/>
          <p:cNvPicPr>
            <a:picLocks noChangeAspect="1" noChangeArrowheads="1"/>
          </p:cNvPicPr>
          <p:nvPr/>
        </p:nvPicPr>
        <p:blipFill>
          <a:blip r:embed="rId7" cstate="print"/>
          <a:srcRect l="31673" r="36018" b="75529"/>
          <a:stretch>
            <a:fillRect/>
          </a:stretch>
        </p:blipFill>
        <p:spPr bwMode="auto">
          <a:xfrm>
            <a:off x="1908175" y="5589588"/>
            <a:ext cx="1177925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260648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2700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«Работа с понятиями»</a:t>
            </a:r>
            <a:endParaRPr lang="ru-RU" sz="3600" dirty="0" smtClean="0">
              <a:ln w="12700">
                <a:noFill/>
                <a:prstDash val="solid"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548681"/>
            <a:ext cx="583264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  Прием «Телеграмма»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1916832"/>
            <a:ext cx="41044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   Прием </a:t>
            </a:r>
            <a:r>
              <a:rPr lang="ru-RU" sz="2800" b="1" dirty="0" err="1" smtClean="0">
                <a:solidFill>
                  <a:schemeClr val="accent4">
                    <a:lumMod val="50000"/>
                  </a:schemeClr>
                </a:solidFill>
              </a:rPr>
              <a:t>синквейн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2348880"/>
            <a:ext cx="6552728" cy="41549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Правила составления </a:t>
            </a:r>
            <a:r>
              <a:rPr lang="ru-RU" sz="2400" b="1" dirty="0" err="1">
                <a:solidFill>
                  <a:srgbClr val="C00000"/>
                </a:solidFill>
              </a:rPr>
              <a:t>синквейна</a:t>
            </a:r>
            <a:r>
              <a:rPr lang="ru-RU" sz="2400" b="1" dirty="0">
                <a:solidFill>
                  <a:srgbClr val="C00000"/>
                </a:solidFill>
              </a:rPr>
              <a:t>:</a:t>
            </a:r>
          </a:p>
          <a:p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первой строке </a:t>
            </a:r>
            <a:r>
              <a:rPr lang="ru-RU" sz="2400" dirty="0">
                <a:solidFill>
                  <a:schemeClr val="tx2">
                    <a:lumMod val="10000"/>
                  </a:schemeClr>
                </a:solidFill>
              </a:rPr>
              <a:t>одним словом обозначается тема (именем существительным).</a:t>
            </a:r>
          </a:p>
          <a:p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Вторая строка </a:t>
            </a:r>
            <a:r>
              <a:rPr lang="ru-RU" sz="2400" dirty="0">
                <a:solidFill>
                  <a:schemeClr val="tx2">
                    <a:lumMod val="10000"/>
                  </a:schemeClr>
                </a:solidFill>
              </a:rPr>
              <a:t>– описание темы двумя словами (прилагательные)</a:t>
            </a:r>
          </a:p>
          <a:p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Третья строка </a:t>
            </a:r>
            <a:r>
              <a:rPr lang="ru-RU" sz="2400" dirty="0">
                <a:solidFill>
                  <a:schemeClr val="tx2">
                    <a:lumMod val="10000"/>
                  </a:schemeClr>
                </a:solidFill>
              </a:rPr>
              <a:t>– описание действия в рамках этой темы тремя словами (глаголы, причастия)</a:t>
            </a:r>
          </a:p>
          <a:p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Четвертая строка </a:t>
            </a:r>
            <a:r>
              <a:rPr lang="ru-RU" sz="2400" dirty="0">
                <a:solidFill>
                  <a:schemeClr val="tx2">
                    <a:lumMod val="10000"/>
                  </a:schemeClr>
                </a:solidFill>
              </a:rPr>
              <a:t>– фраза из четырех слов, выражающая отношение к теме (разные части речи)</a:t>
            </a:r>
          </a:p>
          <a:p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Пятая строка </a:t>
            </a:r>
            <a:r>
              <a:rPr lang="ru-RU" sz="2400" dirty="0">
                <a:solidFill>
                  <a:schemeClr val="tx2">
                    <a:lumMod val="10000"/>
                  </a:schemeClr>
                </a:solidFill>
              </a:rPr>
              <a:t>– одно слово, синоним темы.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1268760"/>
            <a:ext cx="55446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</a:rPr>
              <a:t>  </a:t>
            </a: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Создание коллажей</a:t>
            </a:r>
            <a:endParaRPr lang="ru-RU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7170" name="Picture 2" descr="http://nskoda1.blogmetro.ru/files/2010/04/x_6c8316b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588224" y="2420888"/>
            <a:ext cx="2411760" cy="38164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Documents and Settings\Иятта\Рабочий стол\ЭТО СРОЧНО\Новая папка\755ad610193c.png"/>
          <p:cNvPicPr>
            <a:picLocks noChangeAspect="1" noChangeArrowheads="1"/>
          </p:cNvPicPr>
          <p:nvPr/>
        </p:nvPicPr>
        <p:blipFill>
          <a:blip r:embed="rId2" cstate="email">
            <a:lum bright="-20000" contrast="20000"/>
          </a:blip>
          <a:srcRect/>
          <a:stretch>
            <a:fillRect/>
          </a:stretch>
        </p:blipFill>
        <p:spPr bwMode="auto">
          <a:xfrm>
            <a:off x="6194778" y="3933056"/>
            <a:ext cx="2949222" cy="3238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1976799" y="188640"/>
            <a:ext cx="517802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Пример </a:t>
            </a:r>
            <a:r>
              <a:rPr kumimoji="0" lang="ru-RU" sz="4400" b="1" i="0" u="none" strike="noStrike" cap="none" normalizeH="0" baseline="0" dirty="0" err="1" smtClean="0"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синквейнов</a:t>
            </a:r>
            <a:endParaRPr kumimoji="0" lang="ru-RU" sz="4400" b="1" i="0" u="none" strike="noStrike" cap="none" normalizeH="0" baseline="0" dirty="0" smtClean="0">
              <a:solidFill>
                <a:schemeClr val="accent6">
                  <a:lumMod val="50000"/>
                </a:schemeClr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323528" y="1340768"/>
            <a:ext cx="3240360" cy="224676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innerShdw blurRad="114300">
              <a:prstClr val="black"/>
            </a:inn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1.поступок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2.плохой, хороший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3.делать, действовать, нарушать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4.выражение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моих мыслей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5.действие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836712"/>
            <a:ext cx="3738524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lvl="0" algn="just"/>
            <a:r>
              <a:rPr lang="ru-RU" sz="2400" b="1" dirty="0" smtClean="0">
                <a:ln w="50800"/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«Нравственный поступок»</a:t>
            </a:r>
            <a:endParaRPr lang="ru-RU" sz="2400" b="1" dirty="0" smtClean="0">
              <a:ln w="50800"/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99992" y="1340768"/>
            <a:ext cx="4392488" cy="224676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</a:rPr>
              <a:t>1.семья</a:t>
            </a:r>
            <a:br>
              <a:rPr lang="ru-RU" sz="2000" b="1" i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</a:rPr>
            </a:br>
            <a:r>
              <a:rPr lang="ru-RU" sz="2000" b="1" i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</a:rPr>
              <a:t>2. родная</a:t>
            </a:r>
            <a:r>
              <a:rPr lang="ru-RU" sz="2000" b="1" i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</a:rPr>
              <a:t>, любимая</a:t>
            </a:r>
            <a:r>
              <a:rPr lang="ru-RU" sz="2000" b="1" i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</a:rPr>
              <a:t/>
            </a:r>
            <a:br>
              <a:rPr lang="ru-RU" sz="2000" b="1" i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</a:rPr>
            </a:br>
            <a:r>
              <a:rPr lang="ru-RU" sz="2000" b="1" i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</a:rPr>
              <a:t>3. любит</a:t>
            </a:r>
            <a:r>
              <a:rPr lang="ru-RU" sz="2000" b="1" i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</a:rPr>
              <a:t>, поддерживает, воспитывает.</a:t>
            </a:r>
            <a:r>
              <a:rPr lang="ru-RU" sz="2000" b="1" i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</a:rPr>
              <a:t/>
            </a:r>
            <a:br>
              <a:rPr lang="ru-RU" sz="2000" b="1" i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</a:rPr>
            </a:br>
            <a:r>
              <a:rPr lang="ru-RU" sz="2000" b="1" i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</a:rPr>
              <a:t>4. семья </a:t>
            </a:r>
            <a:r>
              <a:rPr lang="ru-RU" sz="2000" b="1" i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</a:rPr>
              <a:t>- это самое родное для меня.</a:t>
            </a:r>
            <a:r>
              <a:rPr lang="ru-RU" sz="2000" b="1" i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</a:rPr>
              <a:t/>
            </a:r>
            <a:br>
              <a:rPr lang="ru-RU" sz="2000" b="1" i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</a:rPr>
            </a:br>
            <a:r>
              <a:rPr lang="ru-RU" sz="2000" b="1" i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</a:rPr>
              <a:t>5. добро</a:t>
            </a:r>
            <a:endParaRPr lang="ru-RU" sz="2000" b="1" i="1" dirty="0">
              <a:solidFill>
                <a:schemeClr val="accent4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96136" y="908720"/>
            <a:ext cx="1555811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lvl="0" algn="just"/>
            <a:r>
              <a:rPr lang="ru-RU" sz="2800" b="1" dirty="0" smtClean="0">
                <a:ln w="50800"/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«Семья»</a:t>
            </a:r>
            <a:endParaRPr lang="ru-RU" sz="2800" b="1" dirty="0" smtClean="0">
              <a:ln w="50800"/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4221088"/>
            <a:ext cx="3456384" cy="224676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</a:rPr>
              <a:t>1. </a:t>
            </a: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добро.</a:t>
            </a:r>
            <a:b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2. чистое, искреннее.</a:t>
            </a:r>
            <a:b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3. возвышает, наделяет, побеждает.</a:t>
            </a:r>
            <a:b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4. добро всегда побеждает зло.</a:t>
            </a:r>
            <a:b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5. любовь.</a:t>
            </a:r>
            <a:endParaRPr lang="ru-RU" sz="2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71600" y="3789040"/>
            <a:ext cx="1378711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lvl="0" algn="just"/>
            <a:r>
              <a:rPr lang="ru-RU" sz="2400" b="1" dirty="0" smtClean="0">
                <a:ln w="50800"/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«Добро»</a:t>
            </a:r>
            <a:endParaRPr lang="ru-RU" sz="2400" b="1" dirty="0" smtClean="0">
              <a:ln w="50800"/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3968" y="4221088"/>
            <a:ext cx="4572000" cy="224676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innerShdw blurRad="114300">
              <a:prstClr val="black"/>
            </a:innerShdw>
          </a:effectLst>
        </p:spPr>
        <p:txBody>
          <a:bodyPr>
            <a:spAutoFit/>
          </a:bodyPr>
          <a:lstStyle/>
          <a:p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1.милосердие</a:t>
            </a:r>
            <a:b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2. незаметно, безымянно</a:t>
            </a:r>
            <a:b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3. творить, любить, простить, </a:t>
            </a:r>
            <a:b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4. начинается с собственной семьи человека, но не заканчивается </a:t>
            </a:r>
          </a:p>
          <a:p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на ней</a:t>
            </a:r>
            <a:b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5. добродетель</a:t>
            </a:r>
            <a:endParaRPr lang="ru-RU" sz="2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04810" y="3717032"/>
            <a:ext cx="2233175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lvl="0" algn="just"/>
            <a:r>
              <a:rPr lang="ru-RU" sz="2400" b="1" dirty="0" smtClean="0">
                <a:ln w="50800"/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«Милосердие»</a:t>
            </a:r>
            <a:endParaRPr lang="ru-RU" sz="2400" b="1" dirty="0" smtClean="0">
              <a:ln w="50800"/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свиток 1"/>
          <p:cNvSpPr/>
          <p:nvPr/>
        </p:nvSpPr>
        <p:spPr>
          <a:xfrm>
            <a:off x="0" y="214313"/>
            <a:ext cx="4929188" cy="2714625"/>
          </a:xfrm>
          <a:prstGeom prst="verticalScroll">
            <a:avLst>
              <a:gd name="adj" fmla="val 6275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449263" algn="just"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Прием  “Нестандартный вход в урок”</a:t>
            </a:r>
          </a:p>
          <a:p>
            <a:pPr indent="449263" algn="just"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Универсальный прием ТРИЗ, направленный на включение учащихся в активную </a:t>
            </a:r>
            <a:r>
              <a:rPr lang="ru-RU" sz="1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мыследеятельность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с первых минут урока.</a:t>
            </a:r>
          </a:p>
          <a:p>
            <a:pPr indent="449263" algn="just"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Учитель начинает урок с противоречивого факта, который трудно объяснить на основе имеющихся знаний.</a:t>
            </a:r>
          </a:p>
          <a:p>
            <a:pPr indent="449263" algn="just"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Пример.</a:t>
            </a:r>
          </a:p>
          <a:p>
            <a:pPr indent="449263" algn="just"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Физика. Тема урока «Теплопередача».</a:t>
            </a:r>
          </a:p>
          <a:p>
            <a:pPr indent="449263" algn="just"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 начала урока на окно поставить графин с водой, а перед входом учащихся развернуть его противоположной стороной. Попросить детей потрогать графин рукой и объяснить, почему сторона графина, повернутая к солнцу холодная, а противоположная – теплая.</a:t>
            </a:r>
          </a:p>
        </p:txBody>
      </p:sp>
      <p:sp>
        <p:nvSpPr>
          <p:cNvPr id="3" name="Вертикальный свиток 2"/>
          <p:cNvSpPr/>
          <p:nvPr/>
        </p:nvSpPr>
        <p:spPr>
          <a:xfrm>
            <a:off x="4929188" y="214313"/>
            <a:ext cx="4214812" cy="2714625"/>
          </a:xfrm>
          <a:prstGeom prst="verticalScroll">
            <a:avLst>
              <a:gd name="adj" fmla="val 6275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449263"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Приём "Ассоциативный ряд" </a:t>
            </a:r>
          </a:p>
          <a:p>
            <a:pPr indent="449263"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 теме или конкретному понятию урока нужно выписать в столбик слова-ассоциации. Выход будет следующим: </a:t>
            </a:r>
          </a:p>
          <a:p>
            <a:pPr indent="449263"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Если ряд получился сравнительно правильным и достаточным, дать задание составить определение, используя записанные слова; затем выслушать, сравнить со словарным вариантом, можно добавить новые слова в ассоциативный ряд; </a:t>
            </a:r>
            <a:endParaRPr lang="en-US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indent="449263"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Оставить запись на доске, объяснить новую тему, в конце урока вернуться, что-либо добавить или стереть.</a:t>
            </a:r>
          </a:p>
        </p:txBody>
      </p:sp>
      <p:sp>
        <p:nvSpPr>
          <p:cNvPr id="4" name="Вертикальный свиток 3"/>
          <p:cNvSpPr/>
          <p:nvPr/>
        </p:nvSpPr>
        <p:spPr>
          <a:xfrm>
            <a:off x="0" y="3143250"/>
            <a:ext cx="4929188" cy="3500438"/>
          </a:xfrm>
          <a:prstGeom prst="verticalScroll">
            <a:avLst>
              <a:gd name="adj" fmla="val 6275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449263"/>
            <a:r>
              <a:rPr lang="ru-RU" sz="14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Приём  “Отсроченная отгадка”</a:t>
            </a:r>
          </a:p>
          <a:p>
            <a:pPr indent="449263"/>
            <a:endParaRPr lang="ru-RU" sz="1400" b="1" dirty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  <a:p>
            <a:pPr indent="449263"/>
            <a:r>
              <a:rPr lang="ru-RU" sz="12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Универсальный приём ТРИЗ, направленный на активизацию мыслительной деятельности учащихся на уроке. </a:t>
            </a:r>
          </a:p>
          <a:p>
            <a:pPr indent="449263"/>
            <a:r>
              <a:rPr lang="ru-RU" sz="12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Формирует: </a:t>
            </a:r>
          </a:p>
          <a:p>
            <a:pPr indent="449263">
              <a:buFont typeface="Arial" charset="0"/>
              <a:buChar char="•"/>
            </a:pPr>
            <a:r>
              <a:rPr lang="ru-RU" sz="12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умение анализировать и сопоставлять факты; </a:t>
            </a:r>
          </a:p>
          <a:p>
            <a:pPr indent="449263">
              <a:buFont typeface="Arial" charset="0"/>
              <a:buChar char="•"/>
            </a:pPr>
            <a:r>
              <a:rPr lang="ru-RU" sz="12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умение определять противоречие; </a:t>
            </a:r>
          </a:p>
          <a:p>
            <a:pPr indent="449263">
              <a:buFont typeface="Arial" charset="0"/>
              <a:buChar char="•"/>
            </a:pPr>
            <a:r>
              <a:rPr lang="ru-RU" sz="12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умение находить решение имеющимися ресурсами. </a:t>
            </a:r>
          </a:p>
          <a:p>
            <a:pPr indent="449263"/>
            <a:r>
              <a:rPr lang="ru-RU" sz="1200" b="1" i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1 вариант приема. </a:t>
            </a:r>
            <a:r>
              <a:rPr lang="ru-RU" sz="12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В начале урока учитель дает загадку (удивительный факт), отгадка к которой (ключик для понимания) будет открыта на уроке при работе над новым материалом. </a:t>
            </a:r>
            <a:endParaRPr lang="en-US" sz="1200" dirty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  <a:p>
            <a:pPr indent="449263"/>
            <a:r>
              <a:rPr lang="ru-RU" sz="1200" b="1" i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2 вариант приема</a:t>
            </a:r>
            <a:r>
              <a:rPr lang="en-US" sz="1200" b="1" i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.</a:t>
            </a:r>
            <a:r>
              <a:rPr lang="ru-RU" sz="1200" b="1" i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ru-RU" sz="12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Загадку (удивительный факт) дать в конце урока, чтобы начать с нее следующее занятие. </a:t>
            </a:r>
          </a:p>
        </p:txBody>
      </p:sp>
      <p:sp>
        <p:nvSpPr>
          <p:cNvPr id="5" name="Вертикальный свиток 4"/>
          <p:cNvSpPr/>
          <p:nvPr/>
        </p:nvSpPr>
        <p:spPr>
          <a:xfrm>
            <a:off x="4929188" y="3143250"/>
            <a:ext cx="4214812" cy="3143250"/>
          </a:xfrm>
          <a:prstGeom prst="verticalScroll">
            <a:avLst>
              <a:gd name="adj" fmla="val 6275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449263"/>
            <a:r>
              <a:rPr lang="ru-RU" sz="14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Приём  </a:t>
            </a:r>
            <a:r>
              <a:rPr lang="en-US" sz="14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“</a:t>
            </a:r>
            <a:r>
              <a:rPr lang="ru-RU" sz="14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Удивляй!</a:t>
            </a:r>
            <a:r>
              <a:rPr lang="en-US" sz="14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”</a:t>
            </a:r>
            <a:endParaRPr lang="ru-RU" sz="1400" b="1" dirty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  <a:p>
            <a:pPr indent="449263"/>
            <a:endParaRPr lang="ru-RU" sz="1400" b="1" dirty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  <a:p>
            <a:pPr indent="449263"/>
            <a:r>
              <a:rPr lang="ru-RU" sz="12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Описание: универсальный приём, направленный на активизацию мыслительной деятельности и привлечение интереса к теме урока. </a:t>
            </a:r>
          </a:p>
          <a:p>
            <a:pPr indent="449263"/>
            <a:r>
              <a:rPr lang="ru-RU" sz="12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Формирует: </a:t>
            </a:r>
          </a:p>
          <a:p>
            <a:pPr indent="449263">
              <a:buFontTx/>
              <a:buChar char="•"/>
            </a:pPr>
            <a:r>
              <a:rPr lang="ru-RU" sz="12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умение анализировать; </a:t>
            </a:r>
          </a:p>
          <a:p>
            <a:pPr indent="449263">
              <a:buFontTx/>
              <a:buChar char="•"/>
            </a:pPr>
            <a:r>
              <a:rPr lang="ru-RU" sz="12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умение выделять и формулировать противоречие. </a:t>
            </a:r>
          </a:p>
          <a:p>
            <a:pPr indent="449263"/>
            <a:r>
              <a:rPr lang="ru-RU" sz="12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Учитель находит такой угол зрения, при котором даже хорошо известные факты становятся загадкой.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ертикальный свиток 3"/>
          <p:cNvSpPr/>
          <p:nvPr/>
        </p:nvSpPr>
        <p:spPr>
          <a:xfrm>
            <a:off x="0" y="214313"/>
            <a:ext cx="4929188" cy="2714625"/>
          </a:xfrm>
          <a:prstGeom prst="verticalScroll">
            <a:avLst>
              <a:gd name="adj" fmla="val 6275"/>
            </a:avLst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Приём  “Фантастическая добавка”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indent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Универсальный приём, направленный на привлечение интереса к теме урока. </a:t>
            </a:r>
          </a:p>
          <a:p>
            <a:pPr indent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Прием предусматривает перенос учебной ситуации в необычные условия или среду. </a:t>
            </a:r>
          </a:p>
          <a:p>
            <a:pPr indent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Можно перенестись на фантастическую планету; изменить значение какого-то параметра, который обычно остается неизменным; придумать фантастическое животное или растение; перенести литературного героя в современное время; рассмотреть привычную ситуацию с необычной точки зрения. </a:t>
            </a:r>
          </a:p>
          <a:p>
            <a:pPr indent="449263" algn="just">
              <a:defRPr/>
            </a:pPr>
            <a:endParaRPr 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Вертикальный свиток 4"/>
          <p:cNvSpPr/>
          <p:nvPr/>
        </p:nvSpPr>
        <p:spPr>
          <a:xfrm>
            <a:off x="4929188" y="214313"/>
            <a:ext cx="4214812" cy="2714625"/>
          </a:xfrm>
          <a:prstGeom prst="verticalScroll">
            <a:avLst>
              <a:gd name="adj" fmla="val 6275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Приём “Необъявленная тема”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indent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Универсальный приём ТРИЗ, направленный создание внешней мотивации изучения темы урока. </a:t>
            </a:r>
          </a:p>
          <a:p>
            <a:pPr indent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Данный прием позволяет привлечь интерес учащихся к изучению новой темы, не блокируя восприятия непонятными терминами. </a:t>
            </a:r>
          </a:p>
        </p:txBody>
      </p:sp>
      <p:sp>
        <p:nvSpPr>
          <p:cNvPr id="6" name="Вертикальный свиток 5"/>
          <p:cNvSpPr/>
          <p:nvPr/>
        </p:nvSpPr>
        <p:spPr>
          <a:xfrm>
            <a:off x="179512" y="3140968"/>
            <a:ext cx="4214812" cy="3214687"/>
          </a:xfrm>
          <a:prstGeom prst="verticalScroll">
            <a:avLst>
              <a:gd name="adj" fmla="val 6275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</a:rPr>
              <a:t>Приём  «Жокей и лошадь»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</a:rPr>
              <a:t>Приём интерактивного обучения. Форма коллективного обучения. Автор - </a:t>
            </a:r>
            <a:r>
              <a:rPr lang="ru-RU" sz="1200" dirty="0" err="1">
                <a:solidFill>
                  <a:schemeClr val="tx1"/>
                </a:solidFill>
              </a:rPr>
              <a:t>А.Каменский</a:t>
            </a:r>
            <a:r>
              <a:rPr lang="ru-RU" sz="1200" dirty="0">
                <a:solidFill>
                  <a:schemeClr val="tx1"/>
                </a:solidFill>
              </a:rPr>
              <a:t>. Класс делится на две группы: «жокеев» и «лошадей». Первые получают карточки с вопросами, вторые – с правильными ответами. Каждый «жокей» должен найти свою «лошадь». Эта игрушка применима даже на уроках изучения нового материала. Самая неприятная её черта – необходимость всему коллективу учащихся одновременно ходить по классу, это требует определённой </a:t>
            </a:r>
            <a:r>
              <a:rPr lang="ru-RU" sz="1200" dirty="0" err="1">
                <a:solidFill>
                  <a:schemeClr val="tx1"/>
                </a:solidFill>
              </a:rPr>
              <a:t>сформированности</a:t>
            </a:r>
            <a:r>
              <a:rPr lang="ru-RU" sz="1200" dirty="0">
                <a:solidFill>
                  <a:schemeClr val="tx1"/>
                </a:solidFill>
              </a:rPr>
              <a:t> культуры поведения.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4572000" y="3356992"/>
            <a:ext cx="4214812" cy="2808287"/>
          </a:xfrm>
          <a:prstGeom prst="verticalScroll">
            <a:avLst>
              <a:gd name="adj" fmla="val 6275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</a:rPr>
              <a:t>Приём “Игровая цель”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</a:rPr>
              <a:t>Универсальный приём-игра, направленный на активизацию мыслительной деятельности учащихся на уроке. Позволяет включить в игровую оболочку большое число однообразных примеров или заданий.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/>
                </a:solidFill>
              </a:rPr>
              <a:t>Формирует: 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200" dirty="0">
                <a:solidFill>
                  <a:schemeClr val="tx1"/>
                </a:solidFill>
              </a:rPr>
              <a:t>учебные умения; 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200" dirty="0">
                <a:solidFill>
                  <a:schemeClr val="tx1"/>
                </a:solidFill>
              </a:rPr>
              <a:t>умение работать в команде; 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200" dirty="0">
                <a:solidFill>
                  <a:schemeClr val="tx1"/>
                </a:solidFill>
              </a:rPr>
              <a:t>умение слушать и слышать друг друга.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</a:rPr>
              <a:t>Предлагается в игровой форме команде или группе учащихся выполнить ряд однотипных заданий на скорость и правильность.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свиток 1"/>
          <p:cNvSpPr/>
          <p:nvPr/>
        </p:nvSpPr>
        <p:spPr>
          <a:xfrm>
            <a:off x="4357688" y="188640"/>
            <a:ext cx="4786312" cy="5374927"/>
          </a:xfrm>
          <a:prstGeom prst="verticalScroll">
            <a:avLst>
              <a:gd name="adj" fmla="val 6275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Приём  “Лови ошибку”</a:t>
            </a:r>
            <a:r>
              <a:rPr lang="ru-RU" sz="1200" b="1" dirty="0">
                <a:solidFill>
                  <a:schemeClr val="tx1"/>
                </a:solidFill>
              </a:rPr>
              <a:t/>
            </a:r>
            <a:br>
              <a:rPr lang="ru-RU" sz="1200" b="1" dirty="0">
                <a:solidFill>
                  <a:schemeClr val="tx1"/>
                </a:solidFill>
              </a:rPr>
            </a:br>
            <a:endParaRPr lang="ru-RU" sz="1200" b="1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Универсальный приём, активизирующий внимание учащихся.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Формирует: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умение анализировать информацию;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умение применять знания в нестандартной ситуации;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умение критически оценивать полученную информацию.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Учитель предлагает учащимся информацию, содержащую неизвестное количество ошибок. Учащиеся ищут ошибку группой или индивидуально, спорят, совещаются. Придя к определенному мнению, группа выбирает спикера. Спикер передает результаты учителю или оглашает задание и результат его решения перед всем классом. Чтобы обсуждение не затянулось, заранее определите на него время.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Пример.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Русский язык Учитель дает несколько грамматических (синтаксических или др.) правил. Одно или несколько из них — неверны. Найти и доказать ошибочность.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Литература. История Ученики получают серию цитат со ссылкой на авторов. Определяют, в каком случае цитата не могла принадлежать данному автору. Доказывают свое мнение.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Вертикальный свиток 2"/>
          <p:cNvSpPr/>
          <p:nvPr/>
        </p:nvSpPr>
        <p:spPr>
          <a:xfrm>
            <a:off x="-180528" y="188640"/>
            <a:ext cx="4929188" cy="3097088"/>
          </a:xfrm>
          <a:prstGeom prst="verticalScroll">
            <a:avLst>
              <a:gd name="adj" fmla="val 6275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Приём  «</a:t>
            </a:r>
            <a:r>
              <a:rPr lang="ru-RU" sz="1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Фишбоун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» (рыбный скелет)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Голова - вопрос темы, верхние косточки - основные понятия темы, нижние косточки — суть понятии, хвост – ответ на вопрос. Записи должны быть краткими, представлять собой ключевые слова или фразы, отражающие суть.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Пример.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Русский язык: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голова - Орфограммы-гласные буквы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верхние косточки - проверяемые гласные, непроверяемые гласные, чередующиеся гласные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нижние косточки - морфема, правило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хвост- знать условия выбора буквы. </a:t>
            </a:r>
          </a:p>
        </p:txBody>
      </p:sp>
      <p:sp>
        <p:nvSpPr>
          <p:cNvPr id="4" name="Вертикальный свиток 3"/>
          <p:cNvSpPr/>
          <p:nvPr/>
        </p:nvSpPr>
        <p:spPr>
          <a:xfrm>
            <a:off x="-180528" y="3212976"/>
            <a:ext cx="5072063" cy="3430587"/>
          </a:xfrm>
          <a:prstGeom prst="verticalScroll">
            <a:avLst>
              <a:gd name="adj" fmla="val 6275"/>
            </a:avLst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Приём  “Рюкзак”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Прием рефлексии используется чаще всего на уроках после изучения большого раздела. Суть - зафиксировать свои продвижения в учебе, а также, возможно, в отношениях с другими. Рюкзак перемещается от одного ученика к другому. Каждый не просто фиксирует успех, но и приводит конкретный пример. Если нужно собраться с мыслями, можно сказать "пропускаю ход".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Пример.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я научился составлять план текста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я разобрался в такой-то теме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я наконец-то запомнил, чем причастие отличается от деепричастия и т.д.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9552" y="2132856"/>
            <a:ext cx="8229600" cy="1143000"/>
          </a:xfrm>
        </p:spPr>
        <p:txBody>
          <a:bodyPr>
            <a:noAutofit/>
          </a:bodyPr>
          <a:lstStyle/>
          <a:p>
            <a:r>
              <a:rPr lang="ru-RU" sz="5400" b="1" i="1" dirty="0" smtClean="0">
                <a:solidFill>
                  <a:schemeClr val="accent2">
                    <a:lumMod val="75000"/>
                  </a:schemeClr>
                </a:solidFill>
              </a:rPr>
              <a:t>Желаю удачи,</a:t>
            </a:r>
            <a:br>
              <a:rPr lang="ru-RU" sz="5400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5400" b="1" i="1" dirty="0" smtClean="0">
                <a:solidFill>
                  <a:schemeClr val="accent2">
                    <a:lumMod val="75000"/>
                  </a:schemeClr>
                </a:solidFill>
              </a:rPr>
              <a:t>творческих побед</a:t>
            </a:r>
            <a:br>
              <a:rPr lang="ru-RU" sz="5400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5400" b="1" i="1" dirty="0" smtClean="0">
                <a:solidFill>
                  <a:schemeClr val="accent2">
                    <a:lumMod val="75000"/>
                  </a:schemeClr>
                </a:solidFill>
              </a:rPr>
              <a:t>и</a:t>
            </a:r>
            <a:br>
              <a:rPr lang="ru-RU" sz="5400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5400" b="1" i="1" dirty="0" smtClean="0">
                <a:solidFill>
                  <a:schemeClr val="accent2">
                    <a:lumMod val="75000"/>
                  </a:schemeClr>
                </a:solidFill>
              </a:rPr>
              <a:t>душевного счастья!!!</a:t>
            </a:r>
            <a:endParaRPr lang="ru-RU" sz="54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1628800"/>
            <a:ext cx="8208912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i="1" dirty="0" smtClean="0">
                <a:latin typeface="Times New Roman" pitchFamily="18" charset="0"/>
                <a:cs typeface="Arial" pitchFamily="34" charset="0"/>
                <a:hlinkClick r:id="rId2"/>
              </a:rPr>
              <a:t>http://elenaranko.ucoz.ru/</a:t>
            </a:r>
            <a:r>
              <a:rPr lang="ru-RU" sz="2000" i="1" dirty="0" smtClean="0">
                <a:latin typeface="Times New Roman" pitchFamily="18" charset="0"/>
                <a:cs typeface="Arial" pitchFamily="34" charset="0"/>
              </a:rPr>
              <a:t> </a:t>
            </a:r>
          </a:p>
          <a:p>
            <a:pPr algn="ctr"/>
            <a:r>
              <a:rPr lang="ru-RU" sz="2000" u="sng" dirty="0" smtClean="0">
                <a:hlinkClick r:id="rId3"/>
              </a:rPr>
              <a:t>http://s3.uploads.ru/BdO9t.png </a:t>
            </a:r>
            <a:endParaRPr lang="ru-RU" sz="2000" u="sng" dirty="0" smtClean="0"/>
          </a:p>
          <a:p>
            <a:pPr algn="ctr"/>
            <a:r>
              <a:rPr lang="ru-RU" sz="2400" i="1" dirty="0" smtClean="0"/>
              <a:t>рамка</a:t>
            </a:r>
          </a:p>
          <a:p>
            <a:pPr algn="ctr"/>
            <a:endParaRPr lang="ru-RU" sz="1000" i="1" dirty="0" smtClean="0"/>
          </a:p>
          <a:p>
            <a:pPr algn="ctr"/>
            <a:r>
              <a:rPr lang="en-US" sz="2000" u="sng" dirty="0" smtClean="0">
                <a:hlinkClick r:id="rId4"/>
              </a:rPr>
              <a:t>http</a:t>
            </a:r>
            <a:r>
              <a:rPr lang="ru-RU" sz="2000" u="sng" dirty="0" smtClean="0">
                <a:hlinkClick r:id="rId4"/>
              </a:rPr>
              <a:t>://</a:t>
            </a:r>
            <a:r>
              <a:rPr lang="en-US" sz="2000" u="sng" dirty="0" err="1" smtClean="0">
                <a:hlinkClick r:id="rId4"/>
              </a:rPr>
              <a:t>cs</a:t>
            </a:r>
            <a:r>
              <a:rPr lang="ru-RU" sz="2000" u="sng" dirty="0" smtClean="0">
                <a:hlinkClick r:id="rId4"/>
              </a:rPr>
              <a:t>10561.</a:t>
            </a:r>
            <a:r>
              <a:rPr lang="en-US" sz="2000" u="sng" dirty="0" err="1" smtClean="0">
                <a:hlinkClick r:id="rId4"/>
              </a:rPr>
              <a:t>vkontakte</a:t>
            </a:r>
            <a:r>
              <a:rPr lang="ru-RU" sz="2000" u="sng" dirty="0" smtClean="0">
                <a:hlinkClick r:id="rId4"/>
              </a:rPr>
              <a:t>.</a:t>
            </a:r>
            <a:r>
              <a:rPr lang="en-US" sz="2000" u="sng" dirty="0" err="1" smtClean="0">
                <a:hlinkClick r:id="rId4"/>
              </a:rPr>
              <a:t>ru</a:t>
            </a:r>
            <a:r>
              <a:rPr lang="ru-RU" sz="2000" u="sng" dirty="0" smtClean="0">
                <a:hlinkClick r:id="rId4"/>
              </a:rPr>
              <a:t>/</a:t>
            </a:r>
            <a:r>
              <a:rPr lang="en-US" sz="2000" u="sng" dirty="0" smtClean="0">
                <a:hlinkClick r:id="rId4"/>
              </a:rPr>
              <a:t>u</a:t>
            </a:r>
            <a:r>
              <a:rPr lang="ru-RU" sz="2000" u="sng" dirty="0" smtClean="0">
                <a:hlinkClick r:id="rId4"/>
              </a:rPr>
              <a:t>111299510/-5/</a:t>
            </a:r>
            <a:r>
              <a:rPr lang="en-US" sz="2000" u="sng" dirty="0" smtClean="0">
                <a:hlinkClick r:id="rId4"/>
              </a:rPr>
              <a:t>x</a:t>
            </a:r>
            <a:r>
              <a:rPr lang="ru-RU" sz="2000" u="sng" dirty="0" smtClean="0">
                <a:hlinkClick r:id="rId4"/>
              </a:rPr>
              <a:t>_70</a:t>
            </a:r>
            <a:r>
              <a:rPr lang="en-US" sz="2000" u="sng" dirty="0" smtClean="0">
                <a:hlinkClick r:id="rId4"/>
              </a:rPr>
              <a:t>c</a:t>
            </a:r>
            <a:r>
              <a:rPr lang="ru-RU" sz="2000" u="sng" dirty="0" smtClean="0">
                <a:hlinkClick r:id="rId4"/>
              </a:rPr>
              <a:t>5</a:t>
            </a:r>
            <a:r>
              <a:rPr lang="en-US" sz="2000" u="sng" dirty="0" smtClean="0">
                <a:hlinkClick r:id="rId4"/>
              </a:rPr>
              <a:t>f</a:t>
            </a:r>
            <a:r>
              <a:rPr lang="ru-RU" sz="2000" u="sng" dirty="0" smtClean="0">
                <a:hlinkClick r:id="rId4"/>
              </a:rPr>
              <a:t>3</a:t>
            </a:r>
            <a:r>
              <a:rPr lang="en-US" sz="2000" u="sng" dirty="0" err="1" smtClean="0">
                <a:hlinkClick r:id="rId4"/>
              </a:rPr>
              <a:t>cb</a:t>
            </a:r>
            <a:r>
              <a:rPr lang="ru-RU" sz="2000" u="sng" dirty="0" smtClean="0">
                <a:hlinkClick r:id="rId4"/>
              </a:rPr>
              <a:t>.</a:t>
            </a:r>
            <a:r>
              <a:rPr lang="en-US" sz="2000" u="sng" dirty="0" smtClean="0">
                <a:hlinkClick r:id="rId4"/>
              </a:rPr>
              <a:t>jpg </a:t>
            </a:r>
            <a:endParaRPr lang="ru-RU" sz="2000" u="sng" dirty="0" smtClean="0"/>
          </a:p>
          <a:p>
            <a:pPr algn="ctr"/>
            <a:r>
              <a:rPr lang="ru-RU" sz="2400" i="1" dirty="0" smtClean="0"/>
              <a:t>перо, чернильница</a:t>
            </a:r>
          </a:p>
          <a:p>
            <a:pPr algn="ctr"/>
            <a:endParaRPr lang="ru-RU" sz="1000" i="1" dirty="0" smtClean="0"/>
          </a:p>
          <a:p>
            <a:pPr lvl="0" algn="ctr"/>
            <a:r>
              <a:rPr lang="ru-RU" dirty="0" smtClean="0">
                <a:hlinkClick r:id="rId5"/>
              </a:rPr>
              <a:t>http://img-fotki.yandex.ru/get/6434/136487634.a39/0_d5931_5c31a0b1_XL.png</a:t>
            </a:r>
            <a:r>
              <a:rPr lang="ru-RU" dirty="0" smtClean="0"/>
              <a:t>  </a:t>
            </a:r>
          </a:p>
          <a:p>
            <a:pPr lvl="0" algn="ctr"/>
            <a:r>
              <a:rPr lang="ru-RU" sz="2400" i="1" dirty="0" smtClean="0"/>
              <a:t>книги</a:t>
            </a:r>
          </a:p>
          <a:p>
            <a:pPr algn="ctr"/>
            <a:endParaRPr lang="ru-RU" sz="1000" dirty="0" smtClean="0"/>
          </a:p>
          <a:p>
            <a:pPr algn="ctr"/>
            <a:r>
              <a:rPr lang="ru-RU" sz="2000" dirty="0" smtClean="0">
                <a:hlinkClick r:id="rId6"/>
              </a:rPr>
              <a:t>http://s1.pic4you.ru/allimage/y2012/10-26/12216/2601840.png</a:t>
            </a:r>
            <a:endParaRPr lang="ru-RU" sz="2000" dirty="0" smtClean="0"/>
          </a:p>
          <a:p>
            <a:pPr algn="ctr"/>
            <a:r>
              <a:rPr lang="ru-RU" sz="2000" dirty="0" smtClean="0"/>
              <a:t> </a:t>
            </a:r>
            <a:r>
              <a:rPr lang="ru-RU" sz="2400" i="1" dirty="0" smtClean="0"/>
              <a:t>открытая книга с пером</a:t>
            </a:r>
          </a:p>
          <a:p>
            <a:pPr algn="ctr"/>
            <a:endParaRPr lang="ru-RU" sz="1000" i="1" dirty="0" smtClean="0"/>
          </a:p>
          <a:p>
            <a:pPr algn="ctr"/>
            <a:r>
              <a:rPr lang="ru-RU" sz="2000" dirty="0" smtClean="0">
                <a:hlinkClick r:id="rId7"/>
              </a:rPr>
              <a:t>http://lenagold.narod.ru/fon/clipart/s/svit/svitolk21.png</a:t>
            </a:r>
            <a:endParaRPr lang="ru-RU" sz="2000" dirty="0" smtClean="0"/>
          </a:p>
          <a:p>
            <a:pPr algn="ctr"/>
            <a:r>
              <a:rPr lang="ru-RU" sz="2400" i="1" dirty="0" smtClean="0"/>
              <a:t>свитки</a:t>
            </a:r>
          </a:p>
          <a:p>
            <a:pPr algn="ctr"/>
            <a:endParaRPr lang="ru-RU" sz="700" i="1" dirty="0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39552" y="692696"/>
            <a:ext cx="8064896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Интернет – ресурсы: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3"/>
          <p:cNvSpPr txBox="1">
            <a:spLocks noChangeArrowheads="1"/>
          </p:cNvSpPr>
          <p:nvPr/>
        </p:nvSpPr>
        <p:spPr bwMode="auto">
          <a:xfrm>
            <a:off x="611560" y="260648"/>
            <a:ext cx="8288461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ea typeface="Times New Roman" pitchFamily="18" charset="0"/>
                <a:cs typeface="Arial" charset="0"/>
              </a:rPr>
              <a:t>Алгоритм конструирования  урока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ea typeface="Times New Roman" pitchFamily="18" charset="0"/>
                <a:cs typeface="Arial" charset="0"/>
              </a:rPr>
              <a:t>в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ea typeface="Times New Roman" pitchFamily="18" charset="0"/>
                <a:cs typeface="Arial" charset="0"/>
              </a:rPr>
              <a:t>рамках </a:t>
            </a:r>
            <a:r>
              <a:rPr lang="ru-RU" sz="3200" b="1" dirty="0" err="1">
                <a:solidFill>
                  <a:schemeClr val="accent2">
                    <a:lumMod val="75000"/>
                  </a:schemeClr>
                </a:solidFill>
                <a:ea typeface="Times New Roman" pitchFamily="18" charset="0"/>
                <a:cs typeface="Arial" charset="0"/>
              </a:rPr>
              <a:t>системно-деятельностного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ea typeface="Times New Roman" pitchFamily="18" charset="0"/>
                <a:cs typeface="Arial" charset="0"/>
              </a:rPr>
              <a:t> подхода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ru-RU" dirty="0">
              <a:latin typeface="Calibri" pitchFamily="34" charset="0"/>
            </a:endParaRPr>
          </a:p>
        </p:txBody>
      </p:sp>
      <p:sp>
        <p:nvSpPr>
          <p:cNvPr id="28" name="Rectangle 1"/>
          <p:cNvSpPr>
            <a:spLocks noChangeArrowheads="1"/>
          </p:cNvSpPr>
          <p:nvPr/>
        </p:nvSpPr>
        <p:spPr bwMode="auto">
          <a:xfrm>
            <a:off x="683568" y="1268760"/>
            <a:ext cx="7786688" cy="646112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>
            <a:spAutoFit/>
          </a:bodyPr>
          <a:lstStyle/>
          <a:p>
            <a:pPr indent="457200" eaLnBrk="0" hangingPunct="0">
              <a:spcBef>
                <a:spcPts val="600"/>
              </a:spcBef>
              <a:spcAft>
                <a:spcPts val="600"/>
              </a:spcAft>
              <a:tabLst>
                <a:tab pos="457200" algn="l"/>
              </a:tabLst>
              <a:defRPr/>
            </a:pPr>
            <a:r>
              <a:rPr lang="ru-RU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 1. Представить урок в виде логически законченных модулей с четко определенной целью и планируемым результатом.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83568" y="1988840"/>
            <a:ext cx="7858125" cy="923925"/>
          </a:xfrm>
          <a:prstGeom prst="rect">
            <a:avLst/>
          </a:prstGeom>
          <a:gradFill flip="none"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>
            <a:spAutoFit/>
          </a:bodyPr>
          <a:lstStyle/>
          <a:p>
            <a:pPr indent="457200" eaLnBrk="0" hangingPunct="0">
              <a:spcBef>
                <a:spcPts val="600"/>
              </a:spcBef>
              <a:spcAft>
                <a:spcPts val="600"/>
              </a:spcAft>
              <a:tabLst>
                <a:tab pos="457200" algn="l"/>
              </a:tabLst>
              <a:defRPr/>
            </a:pPr>
            <a:r>
              <a:rPr lang="ru-RU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2. Исходя из тематики урока, цели модуля,  с учетом возрастных психологических особенностей развития детей, выбрать педагогический прием или технику из банка приемов.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11560" y="2996952"/>
            <a:ext cx="7858125" cy="923925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>
            <a:spAutoFit/>
          </a:bodyPr>
          <a:lstStyle/>
          <a:p>
            <a:pPr indent="457200" eaLnBrk="0" hangingPunct="0">
              <a:spcBef>
                <a:spcPts val="600"/>
              </a:spcBef>
              <a:spcAft>
                <a:spcPts val="600"/>
              </a:spcAft>
              <a:tabLst>
                <a:tab pos="457200" algn="l"/>
              </a:tabLst>
              <a:defRPr/>
            </a:pPr>
            <a:r>
              <a:rPr lang="ru-RU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3. Для подготовки учебных задач на основе материала учебника может быть использован конструктор ситуационных задач Илюшина.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83568" y="4005064"/>
            <a:ext cx="7816924" cy="1214190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indent="457200" eaLnBrk="0" hangingPunct="0">
              <a:spcBef>
                <a:spcPts val="600"/>
              </a:spcBef>
              <a:spcAft>
                <a:spcPts val="600"/>
              </a:spcAft>
              <a:tabLst>
                <a:tab pos="457200" algn="l"/>
              </a:tabLst>
              <a:defRPr/>
            </a:pPr>
            <a:r>
              <a:rPr lang="ru-RU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4. Проанализировать полученный сценарий урока с точки зрения </a:t>
            </a:r>
            <a:r>
              <a:rPr lang="ru-RU" b="1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системно-деятельностного</a:t>
            </a:r>
            <a:r>
              <a:rPr lang="ru-RU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 подхода. Рассмотреть выбранные приемы или техники на предмет использования ИКТ для их реализации.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83568" y="5373216"/>
            <a:ext cx="7816924" cy="923330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indent="457200" eaLnBrk="0" hangingPunct="0">
              <a:spcBef>
                <a:spcPts val="600"/>
              </a:spcBef>
              <a:spcAft>
                <a:spcPts val="600"/>
              </a:spcAft>
              <a:tabLst>
                <a:tab pos="457200" algn="l"/>
              </a:tabLst>
              <a:defRPr/>
            </a:pPr>
            <a:r>
              <a:rPr lang="ru-RU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5. Оценить КПД урока, опираясь на принцип идеальности: максимальный эффект учебной деятельности учащихся</a:t>
            </a:r>
            <a:r>
              <a:rPr lang="ru-RU" b="1" dirty="0">
                <a:latin typeface="+mn-lt"/>
                <a:ea typeface="Times New Roman" pitchFamily="18" charset="0"/>
                <a:cs typeface="Arial" pitchFamily="34" charset="0"/>
              </a:rPr>
              <a:t> </a:t>
            </a:r>
            <a:r>
              <a:rPr lang="ru-RU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 при минимальной деятельности учителя.</a:t>
            </a:r>
            <a:endParaRPr lang="ru-RU" b="1" dirty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68313" y="1268413"/>
            <a:ext cx="84963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548680"/>
            <a:ext cx="727280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Arial"/>
              </a:rPr>
              <a:t>Четыре группы уроков</a:t>
            </a:r>
            <a:r>
              <a:rPr lang="ru-RU" sz="4400" b="1" dirty="0" smtClean="0">
                <a:solidFill>
                  <a:srgbClr val="31B6FD"/>
                </a:solidFill>
                <a:latin typeface="Arial"/>
              </a:rPr>
              <a:t> </a:t>
            </a:r>
            <a:br>
              <a:rPr lang="ru-RU" sz="4400" b="1" dirty="0" smtClean="0">
                <a:solidFill>
                  <a:srgbClr val="31B6FD"/>
                </a:solidFill>
                <a:latin typeface="Arial"/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Arial"/>
              </a:rPr>
              <a:t>по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Arial"/>
              </a:rPr>
              <a:t>целеполаганию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Arial"/>
              </a:rPr>
              <a:t> :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684213" y="1700213"/>
            <a:ext cx="7991475" cy="317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ru-RU" sz="40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уроки «открытия» нового знания;</a:t>
            </a:r>
          </a:p>
          <a:p>
            <a:pPr eaLnBrk="1" hangingPunct="1">
              <a:buFont typeface="Arial" charset="0"/>
              <a:buChar char="•"/>
            </a:pPr>
            <a:r>
              <a:rPr lang="ru-RU" sz="40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уроки рефлексии;</a:t>
            </a:r>
          </a:p>
          <a:p>
            <a:pPr eaLnBrk="1" hangingPunct="1">
              <a:buFont typeface="Arial" charset="0"/>
              <a:buChar char="•"/>
            </a:pPr>
            <a:r>
              <a:rPr lang="ru-RU" sz="40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уроки общеметодологической направленности;</a:t>
            </a:r>
          </a:p>
          <a:p>
            <a:pPr eaLnBrk="1" hangingPunct="1">
              <a:buFont typeface="Arial" charset="0"/>
              <a:buChar char="•"/>
            </a:pPr>
            <a:r>
              <a:rPr lang="ru-RU" sz="40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уроки развивающего контроля.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39552" y="1700808"/>
            <a:ext cx="8208912" cy="482453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899592" y="1844824"/>
            <a:ext cx="70246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1642194"/>
          </a:xfrm>
        </p:spPr>
        <p:txBody>
          <a:bodyPr>
            <a:normAutofit/>
          </a:bodyPr>
          <a:lstStyle/>
          <a:p>
            <a:pPr lvl="0"/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Структура уроков ведения нового знания</a:t>
            </a:r>
            <a:endParaRPr lang="ru-RU" sz="4000" dirty="0"/>
          </a:p>
        </p:txBody>
      </p:sp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468313" y="1593850"/>
            <a:ext cx="8207375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r>
              <a:rPr lang="ru-RU" dirty="0">
                <a:solidFill>
                  <a:srgbClr val="000000"/>
                </a:solidFill>
              </a:rPr>
              <a:t>1</a:t>
            </a:r>
            <a:r>
              <a:rPr lang="ru-RU" sz="2400" dirty="0">
                <a:solidFill>
                  <a:srgbClr val="000000"/>
                </a:solidFill>
              </a:rPr>
              <a:t>.</a:t>
            </a:r>
            <a:r>
              <a:rPr lang="ru-RU" sz="2400" dirty="0">
                <a:solidFill>
                  <a:srgbClr val="0070C0"/>
                </a:solidFill>
              </a:rPr>
              <a:t>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Мотивирование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400" dirty="0">
                <a:solidFill>
                  <a:srgbClr val="000000"/>
                </a:solidFill>
              </a:rPr>
              <a:t>к учебной деятельности.</a:t>
            </a:r>
          </a:p>
          <a:p>
            <a:pPr eaLnBrk="1" hangingPunct="1"/>
            <a:r>
              <a:rPr lang="ru-RU" sz="2400" dirty="0">
                <a:solidFill>
                  <a:srgbClr val="000000"/>
                </a:solidFill>
              </a:rPr>
              <a:t>2.</a:t>
            </a:r>
            <a:r>
              <a:rPr lang="ru-RU" sz="2400" dirty="0">
                <a:solidFill>
                  <a:srgbClr val="0070C0"/>
                </a:solidFill>
              </a:rPr>
              <a:t>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Актуализация</a:t>
            </a:r>
            <a:r>
              <a:rPr lang="ru-RU" sz="2400" dirty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rgbClr val="000000"/>
                </a:solidFill>
              </a:rPr>
              <a:t>и фиксирование индивидуального затруднения в пробном учебном действии.</a:t>
            </a:r>
          </a:p>
          <a:p>
            <a:pPr eaLnBrk="1" hangingPunct="1"/>
            <a:r>
              <a:rPr lang="ru-RU" sz="2400" dirty="0">
                <a:solidFill>
                  <a:srgbClr val="000000"/>
                </a:solidFill>
              </a:rPr>
              <a:t>3. Выявление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места и причины </a:t>
            </a:r>
            <a:r>
              <a:rPr lang="ru-RU" sz="2400" dirty="0">
                <a:solidFill>
                  <a:srgbClr val="000000"/>
                </a:solidFill>
              </a:rPr>
              <a:t>затруднения.</a:t>
            </a:r>
          </a:p>
          <a:p>
            <a:pPr eaLnBrk="1" hangingPunct="1"/>
            <a:r>
              <a:rPr lang="ru-RU" sz="2400" dirty="0">
                <a:solidFill>
                  <a:srgbClr val="000000"/>
                </a:solidFill>
              </a:rPr>
              <a:t>4.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Построение проекта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400" dirty="0">
                <a:solidFill>
                  <a:srgbClr val="000000"/>
                </a:solidFill>
              </a:rPr>
              <a:t>выхода из затруднения (цель и тема, способ, план, средство).</a:t>
            </a:r>
          </a:p>
          <a:p>
            <a:pPr eaLnBrk="1" hangingPunct="1"/>
            <a:r>
              <a:rPr lang="ru-RU" sz="2400" dirty="0">
                <a:solidFill>
                  <a:srgbClr val="000000"/>
                </a:solidFill>
              </a:rPr>
              <a:t>5.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Реализация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>
                <a:solidFill>
                  <a:srgbClr val="000000"/>
                </a:solidFill>
              </a:rPr>
              <a:t>построенного проекта.</a:t>
            </a:r>
          </a:p>
          <a:p>
            <a:pPr eaLnBrk="1" hangingPunct="1"/>
            <a:r>
              <a:rPr lang="ru-RU" sz="2400" dirty="0">
                <a:solidFill>
                  <a:srgbClr val="000000"/>
                </a:solidFill>
              </a:rPr>
              <a:t>6. Первичное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закрепление</a:t>
            </a:r>
            <a:r>
              <a:rPr lang="ru-RU" sz="2400" dirty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rgbClr val="000000"/>
                </a:solidFill>
              </a:rPr>
              <a:t>с проговариванием во внешней речи.</a:t>
            </a:r>
          </a:p>
          <a:p>
            <a:pPr eaLnBrk="1" hangingPunct="1"/>
            <a:r>
              <a:rPr lang="ru-RU" sz="2400" dirty="0">
                <a:solidFill>
                  <a:srgbClr val="000000"/>
                </a:solidFill>
              </a:rPr>
              <a:t>7.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Самостоятельная работа </a:t>
            </a:r>
            <a:r>
              <a:rPr lang="ru-RU" sz="2400" dirty="0">
                <a:solidFill>
                  <a:srgbClr val="000000"/>
                </a:solidFill>
              </a:rPr>
              <a:t>с самопроверкой по эталону.</a:t>
            </a:r>
          </a:p>
          <a:p>
            <a:pPr eaLnBrk="1" hangingPunct="1"/>
            <a:r>
              <a:rPr lang="ru-RU" sz="2400" dirty="0">
                <a:solidFill>
                  <a:srgbClr val="000000"/>
                </a:solidFill>
              </a:rPr>
              <a:t>8.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Включение в систему </a:t>
            </a:r>
            <a:r>
              <a:rPr lang="ru-RU" sz="2400" dirty="0">
                <a:solidFill>
                  <a:srgbClr val="000000"/>
                </a:solidFill>
              </a:rPr>
              <a:t>знаний и повторение.</a:t>
            </a:r>
          </a:p>
          <a:p>
            <a:pPr eaLnBrk="1" hangingPunct="1"/>
            <a:r>
              <a:rPr lang="ru-RU" sz="2400" dirty="0">
                <a:solidFill>
                  <a:srgbClr val="000000"/>
                </a:solidFill>
              </a:rPr>
              <a:t>9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Рефлексия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>
                <a:solidFill>
                  <a:srgbClr val="000000"/>
                </a:solidFill>
              </a:rPr>
              <a:t>учебной деятельности на уроке (итог).</a:t>
            </a:r>
          </a:p>
          <a:p>
            <a:pPr eaLnBrk="1" hangingPunct="1"/>
            <a:endParaRPr lang="ru-RU" sz="2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0000"/>
                </a:solidFill>
              </a:rPr>
              <a:t>1.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Мотивирование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smtClean="0">
                <a:solidFill>
                  <a:srgbClr val="000000"/>
                </a:solidFill>
              </a:rPr>
              <a:t>к учебной деятельности.</a:t>
            </a:r>
            <a:br>
              <a:rPr lang="ru-RU" dirty="0" smtClean="0">
                <a:solidFill>
                  <a:srgbClr val="000000"/>
                </a:solidFill>
              </a:rPr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907704" y="1484784"/>
            <a:ext cx="619268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800" dirty="0"/>
              <a:t>Ассоциативный </a:t>
            </a:r>
            <a:r>
              <a:rPr lang="ru-RU" sz="2800" dirty="0" smtClean="0"/>
              <a:t>ряд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/>
              <a:t>Ролевой </a:t>
            </a:r>
            <a:r>
              <a:rPr lang="ru-RU" sz="2800" dirty="0"/>
              <a:t>сюжет	</a:t>
            </a:r>
            <a:endParaRPr lang="ru-RU" sz="28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/>
              <a:t>Проблемная </a:t>
            </a:r>
            <a:r>
              <a:rPr lang="ru-RU" sz="2800" dirty="0"/>
              <a:t>ситуация 	</a:t>
            </a:r>
            <a:endParaRPr lang="ru-RU" sz="28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/>
              <a:t>Проблемный </a:t>
            </a:r>
            <a:r>
              <a:rPr lang="ru-RU" sz="2800" dirty="0"/>
              <a:t>вопрос	</a:t>
            </a:r>
            <a:endParaRPr lang="ru-RU" sz="28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/>
              <a:t>Видео </a:t>
            </a:r>
            <a:r>
              <a:rPr lang="ru-RU" sz="2800" dirty="0"/>
              <a:t>сюжет	</a:t>
            </a:r>
            <a:endParaRPr lang="ru-RU" sz="28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/>
              <a:t>Музыкальный фрагмент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/>
              <a:t>Вопрос-размышление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/>
              <a:t>Беседа , подводящая к теме</a:t>
            </a:r>
            <a:endParaRPr lang="ru-RU" sz="28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ru-RU" sz="2800" i="1" dirty="0" smtClean="0"/>
              <a:t>«</a:t>
            </a:r>
            <a:r>
              <a:rPr lang="ru-RU" sz="2800" i="1" dirty="0"/>
              <a:t>Мозговой штурм»	</a:t>
            </a:r>
            <a:endParaRPr lang="ru-RU" sz="2800" i="1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ru-RU" sz="2800" i="1" dirty="0" smtClean="0"/>
              <a:t>ЗУХ </a:t>
            </a:r>
            <a:r>
              <a:rPr lang="ru-RU" sz="2800" i="1" dirty="0"/>
              <a:t>(знаю, умею, хочу узнать</a:t>
            </a:r>
            <a:r>
              <a:rPr lang="ru-RU" sz="2800" i="1" dirty="0" smtClean="0"/>
              <a:t>)</a:t>
            </a:r>
            <a:r>
              <a:rPr lang="ru-RU" dirty="0"/>
              <a:t>			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</a:rPr>
              <a:t>Актуализация знаний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1484784"/>
            <a:ext cx="604867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/>
              <a:t>Интеллектуальная разминка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/>
              <a:t>Диалог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/>
              <a:t>Проблемная ситуация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/>
              <a:t>Игра (лото…)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/>
              <a:t>Эксперимент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/>
              <a:t>Проблемный ряд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/>
              <a:t>Выдвижение гипотезы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Новый материал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196752"/>
            <a:ext cx="4176464" cy="5170646"/>
          </a:xfrm>
          <a:prstGeom prst="rect">
            <a:avLst/>
          </a:prstGeom>
          <a:solidFill>
            <a:schemeClr val="accent6">
              <a:lumMod val="40000"/>
              <a:lumOff val="60000"/>
              <a:alpha val="4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/>
              <a:t>Работа с литературой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/>
              <a:t>Анализ ситуации 	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/>
              <a:t>Работа по инструкции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/>
              <a:t>Групповая работа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/>
              <a:t>Поисковая работа по группам	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/>
              <a:t>Сравнение, сопоставление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/>
              <a:t>Рассказ-эстафета	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/>
              <a:t>Составление схем	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/>
              <a:t>Заочное путешествие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/>
              <a:t>Работа с компьютером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/>
              <a:t>Работа с сигнальными карточками</a:t>
            </a:r>
          </a:p>
          <a:p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4355976" y="1196752"/>
            <a:ext cx="4211960" cy="4524315"/>
          </a:xfrm>
          <a:prstGeom prst="rect">
            <a:avLst/>
          </a:prstGeom>
          <a:solidFill>
            <a:schemeClr val="accent6">
              <a:lumMod val="40000"/>
              <a:lumOff val="60000"/>
              <a:alpha val="4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/>
              <a:t>Комментированное чтение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/>
              <a:t>Экскурсии 	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/>
              <a:t>Презентации 	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/>
              <a:t>Мини-проекты	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/>
              <a:t>Мини-исследование	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/>
              <a:t>Эксперименты 	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/>
              <a:t>Опыты 	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/>
              <a:t>Текст с ошибками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/>
              <a:t>Составить определение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i="1" dirty="0" err="1" smtClean="0"/>
              <a:t>Синквейн</a:t>
            </a:r>
            <a:r>
              <a:rPr lang="ru-RU" sz="2400" i="1" dirty="0" smtClean="0"/>
              <a:t>	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i="1" dirty="0" smtClean="0"/>
              <a:t>Игра «Верите ли вы что…»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err="1" smtClean="0"/>
              <a:t>Инсерт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4800" dirty="0" err="1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Инсерт</a:t>
            </a:r>
            <a:endParaRPr lang="ru-RU" sz="4800" dirty="0" smtClean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11188" y="1341438"/>
          <a:ext cx="7920880" cy="37700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220"/>
                <a:gridCol w="1980220"/>
                <a:gridCol w="1980220"/>
                <a:gridCol w="1980220"/>
              </a:tblGrid>
              <a:tr h="935434">
                <a:tc>
                  <a:txBody>
                    <a:bodyPr/>
                    <a:lstStyle/>
                    <a:p>
                      <a:pPr algn="ctr"/>
                      <a:r>
                        <a:rPr lang="en-US" sz="4800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v</a:t>
                      </a:r>
                      <a:endParaRPr lang="ru-RU" sz="4800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+</a:t>
                      </a:r>
                      <a:endParaRPr lang="ru-RU" sz="4800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--</a:t>
                      </a:r>
                      <a:endParaRPr lang="ru-RU" sz="4800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?</a:t>
                      </a:r>
                      <a:endParaRPr lang="ru-RU" sz="4800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  <a:alpha val="49000"/>
                      </a:schemeClr>
                    </a:solidFill>
                  </a:tcPr>
                </a:tc>
              </a:tr>
              <a:tr h="2524789">
                <a:tc>
                  <a:txBody>
                    <a:bodyPr/>
                    <a:lstStyle/>
                    <a:p>
                      <a:endParaRPr lang="ru-RU" sz="800" dirty="0" smtClean="0"/>
                    </a:p>
                    <a:p>
                      <a:r>
                        <a:rPr lang="ru-RU" sz="2000" dirty="0" smtClean="0"/>
                        <a:t>Поставьте около строк,</a:t>
                      </a:r>
                      <a:r>
                        <a:rPr lang="ru-RU" sz="2000" baseline="0" dirty="0" smtClean="0"/>
                        <a:t> в которых говорится о том, что вы уже знаете.</a:t>
                      </a:r>
                      <a:endParaRPr lang="ru-RU" sz="2000" dirty="0"/>
                    </a:p>
                  </a:txBody>
                  <a:tcPr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40000"/>
                        <a:lumOff val="6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 smtClean="0"/>
                    </a:p>
                    <a:p>
                      <a:r>
                        <a:rPr lang="ru-RU" sz="2000" dirty="0" smtClean="0"/>
                        <a:t>Поставьте около строк, в которых для вас содержится новая информация.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40000"/>
                        <a:lumOff val="6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 smtClean="0"/>
                    </a:p>
                    <a:p>
                      <a:r>
                        <a:rPr lang="ru-RU" sz="2000" dirty="0" smtClean="0"/>
                        <a:t>Поставьте около</a:t>
                      </a:r>
                      <a:r>
                        <a:rPr lang="ru-RU" sz="2000" baseline="0" dirty="0" smtClean="0"/>
                        <a:t> строк, в которых информация противоречит тому, что вы уже знали.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40000"/>
                        <a:lumOff val="6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Поставьте около</a:t>
                      </a:r>
                      <a:r>
                        <a:rPr lang="ru-RU" baseline="0" dirty="0" smtClean="0"/>
                        <a:t> строк, в которых вам что-то непонятно или же вы хотите получить более подробные сведения по данному вопросу.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40000"/>
                        <a:lumOff val="60000"/>
                        <a:alpha val="49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</TotalTime>
  <Words>1603</Words>
  <Application>Microsoft Office PowerPoint</Application>
  <PresentationFormat>Экран (4:3)</PresentationFormat>
  <Paragraphs>320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Слайд 2</vt:lpstr>
      <vt:lpstr>Слайд 3</vt:lpstr>
      <vt:lpstr>Слайд 4</vt:lpstr>
      <vt:lpstr>Структура уроков ведения нового знания</vt:lpstr>
      <vt:lpstr>1. Мотивирование к учебной деятельности. </vt:lpstr>
      <vt:lpstr>Актуализация знаний</vt:lpstr>
      <vt:lpstr>Новый материал</vt:lpstr>
      <vt:lpstr>Инсерт</vt:lpstr>
      <vt:lpstr>Обсуждение и решение проблем </vt:lpstr>
      <vt:lpstr>Слайд 11</vt:lpstr>
      <vt:lpstr>Слайд 12</vt:lpstr>
      <vt:lpstr>Кластеры</vt:lpstr>
      <vt:lpstr>Самостоятельная работа с самопроверкой по эталону</vt:lpstr>
      <vt:lpstr> Включение в систему знаний и повторение.</vt:lpstr>
      <vt:lpstr>Слайд 16</vt:lpstr>
      <vt:lpstr>Тонкие и толстые вопросы</vt:lpstr>
      <vt:lpstr>Приём «Ключевые термины»</vt:lpstr>
      <vt:lpstr>Рефлексия</vt:lpstr>
      <vt:lpstr>Слайд 20</vt:lpstr>
      <vt:lpstr>Шесть шляп мышления Эдвард де Боно</vt:lpstr>
      <vt:lpstr>Слайд 22</vt:lpstr>
      <vt:lpstr>Слайд 23</vt:lpstr>
      <vt:lpstr>Слайд 24</vt:lpstr>
      <vt:lpstr>Слайд 25</vt:lpstr>
      <vt:lpstr>Слайд 26</vt:lpstr>
      <vt:lpstr>Слайд 27</vt:lpstr>
      <vt:lpstr>Желаю удачи, творческих побед и душевного счастья!!!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User</cp:lastModifiedBy>
  <cp:revision>60</cp:revision>
  <dcterms:created xsi:type="dcterms:W3CDTF">2013-08-20T23:50:31Z</dcterms:created>
  <dcterms:modified xsi:type="dcterms:W3CDTF">2016-02-20T06:25:55Z</dcterms:modified>
</cp:coreProperties>
</file>